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4"/>
  </p:notesMasterIdLst>
  <p:handoutMasterIdLst>
    <p:handoutMasterId r:id="rId25"/>
  </p:handoutMasterIdLst>
  <p:sldIdLst>
    <p:sldId id="256" r:id="rId5"/>
    <p:sldId id="279" r:id="rId6"/>
    <p:sldId id="299" r:id="rId7"/>
    <p:sldId id="308" r:id="rId8"/>
    <p:sldId id="306" r:id="rId9"/>
    <p:sldId id="307" r:id="rId10"/>
    <p:sldId id="324" r:id="rId11"/>
    <p:sldId id="325" r:id="rId12"/>
    <p:sldId id="326" r:id="rId13"/>
    <p:sldId id="310" r:id="rId14"/>
    <p:sldId id="323" r:id="rId15"/>
    <p:sldId id="328" r:id="rId16"/>
    <p:sldId id="329" r:id="rId17"/>
    <p:sldId id="330" r:id="rId18"/>
    <p:sldId id="331" r:id="rId19"/>
    <p:sldId id="332" r:id="rId20"/>
    <p:sldId id="333" r:id="rId21"/>
    <p:sldId id="334" r:id="rId22"/>
    <p:sldId id="335" r:id="rId23"/>
  </p:sldIdLst>
  <p:sldSz cx="18288000" cy="10287000"/>
  <p:notesSz cx="6858000" cy="9144000"/>
  <p:embeddedFontLst>
    <p:embeddedFont>
      <p:font typeface="League Spartan" panose="020B0604020202020204" charset="0"/>
      <p:regular r:id="rId26"/>
      <p:bold r:id="rId27"/>
    </p:embeddedFont>
    <p:embeddedFont>
      <p:font typeface="Poppins" panose="00000500000000000000" pitchFamily="2" charset="0"/>
      <p:regular r:id="rId28"/>
      <p:bold r:id="rId29"/>
      <p:italic r:id="rId30"/>
      <p:boldItalic r:id="rId31"/>
    </p:embeddedFont>
    <p:embeddedFont>
      <p:font typeface="Sitka Text" pitchFamily="2"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70B5150-97BB-E961-9C5B-A5BD1F9350F9}" name="Dan Gockel" initials="DG" userId="S::dan.gockel@designwarealty.com::0f5c28cb-f5f6-4392-85ea-35d46eb65b2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3761"/>
    <a:srgbClr val="F8F8F8"/>
    <a:srgbClr val="E3E6E0"/>
    <a:srgbClr val="1A06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7792F9F-27A2-6900-AEAB-489568B7E1FF}" v="1248" dt="2026-01-06T02:19:31.14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autoAdjust="0"/>
    <p:restoredTop sz="94607" autoAdjust="0"/>
  </p:normalViewPr>
  <p:slideViewPr>
    <p:cSldViewPr>
      <p:cViewPr varScale="1">
        <p:scale>
          <a:sx n="70" d="100"/>
          <a:sy n="70" d="100"/>
        </p:scale>
        <p:origin x="744" y="2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4" d="100"/>
          <a:sy n="84" d="100"/>
        </p:scale>
        <p:origin x="3162"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1.fntdata"/><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font" Target="fonts/font9.fntdata"/><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4.fntdata"/><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32" Type="http://schemas.openxmlformats.org/officeDocument/2006/relationships/font" Target="fonts/font7.fntdata"/><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3.fntdata"/><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6.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33" Type="http://schemas.openxmlformats.org/officeDocument/2006/relationships/font" Target="fonts/font8.fntdata"/><Relationship Id="rId38"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55A7243-235D-9009-E5BB-36F403F172B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9A28895-57F5-44E5-4709-A662873E579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B87CBC0-0147-4DCF-B27D-15F485B19B16}" type="datetimeFigureOut">
              <a:rPr lang="en-US" smtClean="0"/>
              <a:t>1/5/2026</a:t>
            </a:fld>
            <a:endParaRPr lang="en-US"/>
          </a:p>
        </p:txBody>
      </p:sp>
      <p:sp>
        <p:nvSpPr>
          <p:cNvPr id="4" name="Footer Placeholder 3">
            <a:extLst>
              <a:ext uri="{FF2B5EF4-FFF2-40B4-BE49-F238E27FC236}">
                <a16:creationId xmlns:a16="http://schemas.microsoft.com/office/drawing/2014/main" id="{C25E1AFD-BA17-22DE-DE57-E1F945D92F3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DE2951E-8EC7-94C8-2ABA-81B9A68ADD9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29BD9BB-C59E-4BE3-A75A-185A8119C2F7}" type="slidenum">
              <a:rPr lang="en-US" smtClean="0"/>
              <a:t>‹#›</a:t>
            </a:fld>
            <a:endParaRPr lang="en-US"/>
          </a:p>
        </p:txBody>
      </p:sp>
    </p:spTree>
    <p:extLst>
      <p:ext uri="{BB962C8B-B14F-4D97-AF65-F5344CB8AC3E}">
        <p14:creationId xmlns:p14="http://schemas.microsoft.com/office/powerpoint/2010/main" val="33537304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05.01.2026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05711-42DD-15CB-C434-222F1BA0A28A}"/>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CB2D1E32-4922-2808-4456-10A9E0A04689}"/>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1D51B802-BDDC-51F0-ABF6-985C586B5AB7}"/>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8BCC95D8-3BB6-CA37-2F75-1FA45A43CF47}"/>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8452B5D1-8A2C-B9B0-78CE-8C9FE7D3E8B4}"/>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F20570C9-B3C8-01B7-1864-85AE19437AEB}"/>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D03C2ED8-F737-FF45-F139-EF224C7F3204}"/>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6147737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AC9614-418B-3F0A-942E-B33BFA8B06E7}"/>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A7CD0F88-5607-49D2-A6B4-ABAABFF6B1D1}"/>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90306CE5-7C17-D4AE-BE4A-C357D03B61C4}"/>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779B1A21-8FB2-E70D-C00A-55E45229E05E}"/>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21154DD6-FDC3-F3EC-1AB9-A9F22A867444}"/>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765A194E-F0D4-4E72-533B-1F8A9963986B}"/>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52F02D90-DD3F-0E3D-3868-14E9DCFBA78A}"/>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5196094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894F85-7C1B-77D6-B58A-91B6A9A6BE83}"/>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6D98C173-463E-90C6-00ED-7B748B9B9364}"/>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57239684-305D-A656-916B-B30CFD3F5FEF}"/>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DAB3EA9B-1725-D305-9736-4CA53CA526CC}"/>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8D57677A-3E4E-8296-B341-CB44F639523B}"/>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9BD39EAE-3F9D-BBBE-4D4F-9A83C32A4E33}"/>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8B94F342-A732-9607-73AE-E630282BC360}"/>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7310161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7B182E-11A7-99FE-1929-49D933A3C828}"/>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B9843803-506A-4F1D-9093-0A42937A8CDA}"/>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A2B6CEFC-3E7F-27D3-A13F-AE071F58187F}"/>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EEEF4B08-065A-5C3E-9B20-1582D798466B}"/>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A8F421EF-6ADF-5988-22AA-D0AEC8BCA58A}"/>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FE7DB631-6B8F-3634-FDE3-FDCF4C7BB214}"/>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2EDA3F10-484B-5DC3-19F9-D1081B69EA19}"/>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2096647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37B42-57B1-1674-5C20-C847E49A1957}"/>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263F5143-1F7A-2772-35EA-28D42B8E3664}"/>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85228FD6-DAFE-7324-3C97-504AAD3BC6F7}"/>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F634CD02-DE9A-AADE-5865-98285CEAD503}"/>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35330A85-87EB-F746-9D8A-2C504A60EBB3}"/>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D0CD2803-93B9-9610-34AD-274955185396}"/>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23DB0294-CAAB-55F1-052D-12339F792822}"/>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2532649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A20BF-BD0F-DA4B-9EF1-B823708D7BDA}"/>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46A45324-30D9-1D18-7073-0EA343C4418F}"/>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6993CA43-007A-17CD-8B34-601F399224CA}"/>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E0206329-B09B-CD43-9A87-1241CECC21A0}"/>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6DAC91AE-F2CC-9E9D-914A-E80C4AA442B5}"/>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3E0002AC-A0B2-4784-88C1-7CC8DB7C8216}"/>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4713F122-5F71-663D-2675-BEB11E14ED77}"/>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340375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4555B-D92A-CFA9-CE0B-3815E24390EE}"/>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9E737FFE-BE0D-FE80-1593-0B3A4C262758}"/>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84F7017B-FB0D-0554-F6C8-5D32C41A7C27}"/>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0140B23E-BE26-D8FA-DE46-D2E662B93AFA}"/>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F26BA2C1-643D-61AF-E440-9BC55B10E806}"/>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5B5A2BC2-9E7C-2A3E-B7F2-805012F96337}"/>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0FDE698C-60F6-71AD-42A2-8C8739AACD86}"/>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6536271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BDC19-E7F7-F404-A703-29CD573F213D}"/>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79F16C03-5EB5-82EE-602F-FB79940715BF}"/>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A75FFB7E-8449-1A06-5734-2BB6D44A998D}"/>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19AAB7C6-0235-141A-F93E-55FBD01E7812}"/>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AAFEEC7D-5300-0987-4513-8413C5EB71D9}"/>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98BAF0C0-43FD-1795-0C11-F29257A2EF48}"/>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F7D3B314-7C11-9C13-169B-797B08427B85}"/>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5050806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D68B55-2D50-8B4D-E71C-F3F2B79EE073}"/>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EA10B9AA-6261-78C1-41F2-FF3A87337663}"/>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5778477D-65E8-C08B-01CE-766B1FBAA1F3}"/>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4864C151-A575-160F-6BAC-4894439B8095}"/>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01B647B8-CFD5-20AB-B5B7-2FF1582D6322}"/>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FCD9611E-129F-69AB-D6E3-056F31CE784D}"/>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198AD49D-EE9E-BB75-D3CC-EBC348F3B032}"/>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5198917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D6725F-1FAA-4B9D-8258-52BA99E632BB}"/>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6D5134-4150-53CD-B1C8-37281D049C3E}"/>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07727A8A-4FBB-5995-A881-529A8ADEB631}"/>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A685A6B7-064D-A93E-EBE0-0C6A21802264}"/>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FB9E5823-20E1-8195-A0BF-026077C35D1E}"/>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F7E883B6-1863-8605-8100-6EB527136202}"/>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997F1A6B-0A4C-DBE0-1A88-C8A091ECE219}"/>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0239964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B425C8-9813-2485-B6D0-BDE4F998CC46}"/>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EF695678-83E4-B310-CCCC-2447FC7140F0}"/>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F0FB33B4-E5C9-7C7D-81FD-B4455E60FBE1}"/>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FAAA4C75-842A-F1FB-9F60-A0C3F8FC2F7D}"/>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ECE61CDE-F5C8-9E38-D02C-087AF0FBF3F2}"/>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DD5D868B-D7E7-D5C8-2A34-B328A366CDBF}"/>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4BE6A3D7-4F6E-C106-3955-BFECB4DEBF7A}"/>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3311421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EDF68-DC21-5A79-C8D7-D9AEB12D2054}"/>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999789AF-2E5A-F2F9-F93B-F7590889BBD5}"/>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4DCD6C05-7496-B9B5-FFB7-38249CD696E5}"/>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73D9E6E8-8149-2F11-4988-F9D7C8EB552D}"/>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BA3BABC1-F255-86A6-4A0B-C05FB6D1B357}"/>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43C576DD-7C2D-6762-D225-BCA323432E8E}"/>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FFCFE710-05E4-AE18-1F7A-315B224B45DC}"/>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7354823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95216-5069-D077-5A79-DCEDDAB811FC}"/>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EC56DA2F-884A-EF79-5E3E-5FDF79FF4FE0}"/>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514CC108-8B15-5FA8-BAA0-D533CB772877}"/>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3B84FE26-B434-C71E-9210-7F693097B649}"/>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1F15D219-B35C-5F34-0729-A6676AE1472D}"/>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37BC3D32-FC2E-721D-12A4-5E005BEEE261}"/>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84E6FC71-4D9A-2D51-F591-72C3E3D39281}"/>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9694600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5FB71-735A-4E80-3C2F-20FD9F41FA8B}"/>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EC8A35A2-8729-6BB0-3EAE-503B3C4C7746}"/>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02349F2A-E35E-56E8-67E6-A896D5998483}"/>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3129305B-3F3A-BBE9-D693-59ED84BC3384}"/>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B828FDE7-F20C-FA7D-2F79-0EB9E2D19FDC}"/>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FB618132-DFB2-AA91-CC90-87162F350B12}"/>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C5BE8D70-0A8D-0B33-0E60-6D17713058F2}"/>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8756687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551432-6453-9AA4-0764-FE037B85009C}"/>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5803EF16-1552-8108-656B-2075601FF498}"/>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9F60AA6A-6BD3-6359-81C0-258E8272998B}"/>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CF78B513-2EA4-F07F-607D-644063BDD024}"/>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623B85B6-F7FA-F670-6512-FF1D8C32F129}"/>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5F70F07F-2BAE-A5ED-0EB7-DED355137CC7}"/>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14DCC2FF-DF1A-9FFE-43E1-FF7ECD4155E0}"/>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6334167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EC08E-7A0F-685A-1938-BB4AF4711591}"/>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5CB7D987-5F8D-2D0A-8FF6-A780DC57548E}"/>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892A846A-F672-DF67-0A51-962663F8D4E8}"/>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591CF545-4EE5-64E6-8ADE-51191D4FE1B7}"/>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30884E8B-CFD9-8EDC-4955-B64EE982B0FA}"/>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EA43A244-CE31-4D4B-E4AB-9992F20693D0}"/>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A6CE3D32-22CB-4076-60AF-1A36BE341707}"/>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190168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08AC4F-8FDE-1D8D-2417-3BF940ABF331}"/>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76BA2BD3-6F1A-4197-9CD5-30E2F1902227}"/>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30C5BE86-9A9B-AFAA-6B16-9D7A14399A74}"/>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5AD1F0C2-2D63-7366-57D5-CC634B751DFE}"/>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C531BA70-AFCA-A749-B975-B88B201270F6}"/>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754833D4-BCED-2B3F-8259-0ABCA1F887AD}"/>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ABF06188-9E35-3AAA-786C-68177449FB9F}"/>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0312357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0E371-72A3-E0C1-EC43-B08BE1FA0676}"/>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A434AC78-0550-4B0D-9567-C92AA95E1EF0}"/>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F8F0E665-5FCD-C769-C16A-F77512A2F8AC}"/>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AD2BDDB9-1E07-04D0-A051-4513C781E026}"/>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76C3D18F-F231-188A-3112-2F5BDF4DDDCC}"/>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05544DED-BF9A-AF08-86A2-7BAAAF7FD6BB}"/>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FF01983B-8946-313B-9528-E51E344BC27C}"/>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866194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2">
            <a:extLst>
              <a:ext uri="{FF2B5EF4-FFF2-40B4-BE49-F238E27FC236}">
                <a16:creationId xmlns:a16="http://schemas.microsoft.com/office/drawing/2014/main" id="{DE1D5B29-D536-C329-8F76-B6CF65796FCC}"/>
              </a:ext>
            </a:extLst>
          </p:cNvPr>
          <p:cNvSpPr/>
          <p:nvPr userDrawn="1"/>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0312" r="-20312"/>
            </a:stretch>
          </a:blipFill>
        </p:spPr>
        <p:txBody>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2">
            <a:extLst>
              <a:ext uri="{FF2B5EF4-FFF2-40B4-BE49-F238E27FC236}">
                <a16:creationId xmlns:a16="http://schemas.microsoft.com/office/drawing/2014/main" id="{5CE2C477-5F6D-583E-660C-64D5A6366AA8}"/>
              </a:ext>
            </a:extLst>
          </p:cNvPr>
          <p:cNvSpPr/>
          <p:nvPr userDrawn="1"/>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0312" r="-20312"/>
            </a:stretch>
          </a:blipFill>
        </p:spPr>
        <p:txBody>
          <a:bodyPr/>
          <a:lstStyle/>
          <a:p>
            <a:endParaRPr lang="en-US"/>
          </a:p>
        </p:txBody>
      </p:sp>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Freeform 2">
            <a:extLst>
              <a:ext uri="{FF2B5EF4-FFF2-40B4-BE49-F238E27FC236}">
                <a16:creationId xmlns:a16="http://schemas.microsoft.com/office/drawing/2014/main" id="{6F8F07CC-9778-370D-05A5-114047818997}"/>
              </a:ext>
            </a:extLst>
          </p:cNvPr>
          <p:cNvSpPr/>
          <p:nvPr userDrawn="1"/>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0312" r="-20312"/>
            </a:stretch>
          </a:blipFill>
        </p:spPr>
        <p:txBody>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pic>
        <p:nvPicPr>
          <p:cNvPr id="5" name="Picture 4">
            <a:extLst>
              <a:ext uri="{FF2B5EF4-FFF2-40B4-BE49-F238E27FC236}">
                <a16:creationId xmlns:a16="http://schemas.microsoft.com/office/drawing/2014/main" id="{421ED001-BC06-F770-7E4E-69BA5C6D9BEA}"/>
              </a:ext>
            </a:extLst>
          </p:cNvPr>
          <p:cNvPicPr>
            <a:picLocks noChangeAspect="1"/>
          </p:cNvPicPr>
          <p:nvPr userDrawn="1"/>
        </p:nvPicPr>
        <p:blipFill>
          <a:blip r:embed="rId2"/>
          <a:stretch>
            <a:fillRect/>
          </a:stretch>
        </p:blipFill>
        <p:spPr>
          <a:xfrm>
            <a:off x="2708" y="0"/>
            <a:ext cx="18282583" cy="1028700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2"/>
        <p:cNvGrpSpPr/>
        <p:nvPr/>
      </p:nvGrpSpPr>
      <p:grpSpPr>
        <a:xfrm>
          <a:off x="0" y="0"/>
          <a:ext cx="0" cy="0"/>
          <a:chOff x="0" y="0"/>
          <a:chExt cx="0" cy="0"/>
        </a:xfrm>
      </p:grpSpPr>
      <p:sp>
        <p:nvSpPr>
          <p:cNvPr id="43" name="Google Shape;43;p8"/>
          <p:cNvSpPr txBox="1">
            <a:spLocks noGrp="1"/>
          </p:cNvSpPr>
          <p:nvPr>
            <p:ph type="title"/>
          </p:nvPr>
        </p:nvSpPr>
        <p:spPr>
          <a:xfrm>
            <a:off x="980500" y="976500"/>
            <a:ext cx="12454200" cy="8181600"/>
          </a:xfrm>
          <a:prstGeom prst="rect">
            <a:avLst/>
          </a:prstGeom>
        </p:spPr>
        <p:txBody>
          <a:bodyPr spcFirstLastPara="1" wrap="square" lIns="91425" tIns="91425" rIns="91425" bIns="91425" anchor="ctr" anchorCtr="0">
            <a:noAutofit/>
          </a:bodyPr>
          <a:lstStyle>
            <a:lvl1pPr lvl="0" rtl="0">
              <a:spcBef>
                <a:spcPts val="0"/>
              </a:spcBef>
              <a:spcAft>
                <a:spcPts val="0"/>
              </a:spcAft>
              <a:buSzPts val="6000"/>
              <a:buNone/>
              <a:defRPr sz="12000"/>
            </a:lvl1pPr>
            <a:lvl2pPr lvl="1" rtl="0">
              <a:spcBef>
                <a:spcPts val="0"/>
              </a:spcBef>
              <a:spcAft>
                <a:spcPts val="0"/>
              </a:spcAft>
              <a:buSzPts val="6000"/>
              <a:buNone/>
              <a:defRPr sz="12000"/>
            </a:lvl2pPr>
            <a:lvl3pPr lvl="2" rtl="0">
              <a:spcBef>
                <a:spcPts val="0"/>
              </a:spcBef>
              <a:spcAft>
                <a:spcPts val="0"/>
              </a:spcAft>
              <a:buSzPts val="6000"/>
              <a:buNone/>
              <a:defRPr sz="12000"/>
            </a:lvl3pPr>
            <a:lvl4pPr lvl="3" rtl="0">
              <a:spcBef>
                <a:spcPts val="0"/>
              </a:spcBef>
              <a:spcAft>
                <a:spcPts val="0"/>
              </a:spcAft>
              <a:buSzPts val="6000"/>
              <a:buNone/>
              <a:defRPr sz="12000"/>
            </a:lvl4pPr>
            <a:lvl5pPr lvl="4" rtl="0">
              <a:spcBef>
                <a:spcPts val="0"/>
              </a:spcBef>
              <a:spcAft>
                <a:spcPts val="0"/>
              </a:spcAft>
              <a:buSzPts val="6000"/>
              <a:buNone/>
              <a:defRPr sz="12000"/>
            </a:lvl5pPr>
            <a:lvl6pPr lvl="5" rtl="0">
              <a:spcBef>
                <a:spcPts val="0"/>
              </a:spcBef>
              <a:spcAft>
                <a:spcPts val="0"/>
              </a:spcAft>
              <a:buSzPts val="6000"/>
              <a:buNone/>
              <a:defRPr sz="12000"/>
            </a:lvl6pPr>
            <a:lvl7pPr lvl="6" rtl="0">
              <a:spcBef>
                <a:spcPts val="0"/>
              </a:spcBef>
              <a:spcAft>
                <a:spcPts val="0"/>
              </a:spcAft>
              <a:buSzPts val="6000"/>
              <a:buNone/>
              <a:defRPr sz="12000"/>
            </a:lvl7pPr>
            <a:lvl8pPr lvl="7" rtl="0">
              <a:spcBef>
                <a:spcPts val="0"/>
              </a:spcBef>
              <a:spcAft>
                <a:spcPts val="0"/>
              </a:spcAft>
              <a:buSzPts val="6000"/>
              <a:buNone/>
              <a:defRPr sz="12000"/>
            </a:lvl8pPr>
            <a:lvl9pPr lvl="8" rtl="0">
              <a:spcBef>
                <a:spcPts val="0"/>
              </a:spcBef>
              <a:spcAft>
                <a:spcPts val="0"/>
              </a:spcAft>
              <a:buSzPts val="6000"/>
              <a:buNone/>
              <a:defRPr sz="12000"/>
            </a:lvl9pPr>
          </a:lstStyle>
          <a:p>
            <a:endParaRPr/>
          </a:p>
        </p:txBody>
      </p:sp>
      <p:sp>
        <p:nvSpPr>
          <p:cNvPr id="44" name="Google Shape;44;p8"/>
          <p:cNvSpPr txBox="1">
            <a:spLocks noGrp="1"/>
          </p:cNvSpPr>
          <p:nvPr>
            <p:ph type="sldNum" idx="12"/>
          </p:nvPr>
        </p:nvSpPr>
        <p:spPr>
          <a:xfrm>
            <a:off x="17047082" y="9391246"/>
            <a:ext cx="1097400" cy="7872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extLst>
      <p:ext uri="{BB962C8B-B14F-4D97-AF65-F5344CB8AC3E}">
        <p14:creationId xmlns:p14="http://schemas.microsoft.com/office/powerpoint/2010/main" val="12147928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2">
            <a:extLst>
              <a:ext uri="{FF2B5EF4-FFF2-40B4-BE49-F238E27FC236}">
                <a16:creationId xmlns:a16="http://schemas.microsoft.com/office/drawing/2014/main" id="{3B2DAADB-01A2-FB2C-A966-CF03907815DA}"/>
              </a:ext>
            </a:extLst>
          </p:cNvPr>
          <p:cNvSpPr/>
          <p:nvPr userDrawn="1"/>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4"/>
            <a:stretch>
              <a:fillRect l="-20312" r="-20312"/>
            </a:stretch>
          </a:blipFill>
        </p:spPr>
        <p:txBody>
          <a:bodyPr/>
          <a:lstStyle/>
          <a:p>
            <a:endParaRPr lang="en-US"/>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20312" r="-20312"/>
            </a:stretch>
          </a:blipFill>
        </p:spPr>
        <p:txBody>
          <a:bodyPr/>
          <a:lstStyle/>
          <a:p>
            <a:endParaRPr lang="en-US"/>
          </a:p>
        </p:txBody>
      </p:sp>
      <p:grpSp>
        <p:nvGrpSpPr>
          <p:cNvPr id="3" name="Group 3"/>
          <p:cNvGrpSpPr/>
          <p:nvPr/>
        </p:nvGrpSpPr>
        <p:grpSpPr>
          <a:xfrm>
            <a:off x="0" y="0"/>
            <a:ext cx="3086100" cy="10287000"/>
            <a:chOff x="0" y="0"/>
            <a:chExt cx="812800" cy="2709333"/>
          </a:xfrm>
        </p:grpSpPr>
        <p:sp>
          <p:nvSpPr>
            <p:cNvPr id="4" name="Freeform 4"/>
            <p:cNvSpPr/>
            <p:nvPr/>
          </p:nvSpPr>
          <p:spPr>
            <a:xfrm>
              <a:off x="0" y="0"/>
              <a:ext cx="812800" cy="2709333"/>
            </a:xfrm>
            <a:custGeom>
              <a:avLst/>
              <a:gdLst/>
              <a:ahLst/>
              <a:cxnLst/>
              <a:rect l="l" t="t" r="r" b="b"/>
              <a:pathLst>
                <a:path w="812800" h="2709333">
                  <a:moveTo>
                    <a:pt x="0" y="0"/>
                  </a:moveTo>
                  <a:lnTo>
                    <a:pt x="812800" y="0"/>
                  </a:lnTo>
                  <a:lnTo>
                    <a:pt x="812800" y="2709333"/>
                  </a:lnTo>
                  <a:lnTo>
                    <a:pt x="0" y="2709333"/>
                  </a:lnTo>
                  <a:close/>
                </a:path>
              </a:pathLst>
            </a:custGeom>
            <a:solidFill>
              <a:srgbClr val="203864"/>
            </a:solidFill>
          </p:spPr>
          <p:txBody>
            <a:bodyPr/>
            <a:lstStyle/>
            <a:p>
              <a:endParaRPr lang="en-US"/>
            </a:p>
          </p:txBody>
        </p:sp>
        <p:sp>
          <p:nvSpPr>
            <p:cNvPr id="5" name="TextBox 5"/>
            <p:cNvSpPr txBox="1"/>
            <p:nvPr/>
          </p:nvSpPr>
          <p:spPr>
            <a:xfrm>
              <a:off x="0" y="-47625"/>
              <a:ext cx="812800" cy="2756958"/>
            </a:xfrm>
            <a:prstGeom prst="rect">
              <a:avLst/>
            </a:prstGeom>
          </p:spPr>
          <p:txBody>
            <a:bodyPr lIns="50800" tIns="50800" rIns="50800" bIns="50800" rtlCol="0" anchor="ctr"/>
            <a:lstStyle/>
            <a:p>
              <a:pPr algn="ctr">
                <a:lnSpc>
                  <a:spcPts val="2659"/>
                </a:lnSpc>
              </a:pPr>
              <a:endParaRPr/>
            </a:p>
          </p:txBody>
        </p:sp>
      </p:grpSp>
      <p:sp>
        <p:nvSpPr>
          <p:cNvPr id="6" name="AutoShape 6"/>
          <p:cNvSpPr/>
          <p:nvPr/>
        </p:nvSpPr>
        <p:spPr>
          <a:xfrm flipV="1">
            <a:off x="3648322" y="6619906"/>
            <a:ext cx="9687995" cy="20505"/>
          </a:xfrm>
          <a:prstGeom prst="line">
            <a:avLst/>
          </a:prstGeom>
          <a:ln w="38100" cap="flat">
            <a:solidFill>
              <a:srgbClr val="253761"/>
            </a:solidFill>
            <a:prstDash val="solid"/>
            <a:headEnd type="none" w="sm" len="sm"/>
            <a:tailEnd type="none" w="sm" len="sm"/>
          </a:ln>
        </p:spPr>
        <p:txBody>
          <a:bodyPr/>
          <a:lstStyle/>
          <a:p>
            <a:endParaRPr lang="en-US"/>
          </a:p>
        </p:txBody>
      </p:sp>
      <p:sp>
        <p:nvSpPr>
          <p:cNvPr id="7" name="Freeform 7"/>
          <p:cNvSpPr/>
          <p:nvPr/>
        </p:nvSpPr>
        <p:spPr>
          <a:xfrm>
            <a:off x="13763158" y="387350"/>
            <a:ext cx="4160184" cy="4114800"/>
          </a:xfrm>
          <a:custGeom>
            <a:avLst/>
            <a:gdLst/>
            <a:ahLst/>
            <a:cxnLst/>
            <a:rect l="l" t="t" r="r" b="b"/>
            <a:pathLst>
              <a:path w="4160184" h="4114800">
                <a:moveTo>
                  <a:pt x="0" y="0"/>
                </a:moveTo>
                <a:lnTo>
                  <a:pt x="4160184" y="0"/>
                </a:lnTo>
                <a:lnTo>
                  <a:pt x="4160184" y="4114800"/>
                </a:lnTo>
                <a:lnTo>
                  <a:pt x="0" y="4114800"/>
                </a:lnTo>
                <a:lnTo>
                  <a:pt x="0" y="0"/>
                </a:lnTo>
                <a:close/>
              </a:path>
            </a:pathLst>
          </a:custGeom>
          <a:blipFill>
            <a:blip r:embed="rId4">
              <a:alphaModFix amt="37000"/>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8"/>
          <p:cNvSpPr/>
          <p:nvPr/>
        </p:nvSpPr>
        <p:spPr>
          <a:xfrm>
            <a:off x="3648322" y="1449483"/>
            <a:ext cx="3544018" cy="1990535"/>
          </a:xfrm>
          <a:custGeom>
            <a:avLst/>
            <a:gdLst/>
            <a:ahLst/>
            <a:cxnLst/>
            <a:rect l="l" t="t" r="r" b="b"/>
            <a:pathLst>
              <a:path w="3544018" h="1990535">
                <a:moveTo>
                  <a:pt x="0" y="0"/>
                </a:moveTo>
                <a:lnTo>
                  <a:pt x="3544017" y="0"/>
                </a:lnTo>
                <a:lnTo>
                  <a:pt x="3544017" y="1990534"/>
                </a:lnTo>
                <a:lnTo>
                  <a:pt x="0" y="1990534"/>
                </a:lnTo>
                <a:lnTo>
                  <a:pt x="0" y="0"/>
                </a:lnTo>
                <a:close/>
              </a:path>
            </a:pathLst>
          </a:custGeom>
          <a:blipFill>
            <a:blip r:embed="rId6"/>
            <a:stretch>
              <a:fillRect/>
            </a:stretch>
          </a:blipFill>
        </p:spPr>
        <p:txBody>
          <a:bodyPr/>
          <a:lstStyle/>
          <a:p>
            <a:endParaRPr lang="en-US"/>
          </a:p>
        </p:txBody>
      </p:sp>
      <p:sp>
        <p:nvSpPr>
          <p:cNvPr id="9" name="TextBox 9"/>
          <p:cNvSpPr txBox="1"/>
          <p:nvPr/>
        </p:nvSpPr>
        <p:spPr>
          <a:xfrm>
            <a:off x="3648322" y="3920302"/>
            <a:ext cx="8772278" cy="1374094"/>
          </a:xfrm>
          <a:prstGeom prst="rect">
            <a:avLst/>
          </a:prstGeom>
        </p:spPr>
        <p:txBody>
          <a:bodyPr wrap="square" lIns="0" tIns="0" rIns="0" bIns="0" rtlCol="0" anchor="t">
            <a:spAutoFit/>
          </a:bodyPr>
          <a:lstStyle/>
          <a:p>
            <a:pPr>
              <a:lnSpc>
                <a:spcPts val="11265"/>
              </a:lnSpc>
              <a:spcBef>
                <a:spcPct val="0"/>
              </a:spcBef>
            </a:pPr>
            <a:r>
              <a:rPr lang="en-US" sz="8000" b="1" dirty="0">
                <a:solidFill>
                  <a:srgbClr val="203864"/>
                </a:solidFill>
                <a:latin typeface="Poppins" panose="00000500000000000000" pitchFamily="2" charset="0"/>
                <a:ea typeface="Lato Bold"/>
                <a:cs typeface="Poppins" panose="00000500000000000000" pitchFamily="2" charset="0"/>
              </a:rPr>
              <a:t>DR University</a:t>
            </a:r>
          </a:p>
        </p:txBody>
      </p:sp>
      <p:sp>
        <p:nvSpPr>
          <p:cNvPr id="10" name="TextBox 10"/>
          <p:cNvSpPr txBox="1"/>
          <p:nvPr/>
        </p:nvSpPr>
        <p:spPr>
          <a:xfrm>
            <a:off x="3648322" y="5210735"/>
            <a:ext cx="16607152" cy="1383456"/>
          </a:xfrm>
          <a:prstGeom prst="rect">
            <a:avLst/>
          </a:prstGeom>
        </p:spPr>
        <p:txBody>
          <a:bodyPr wrap="square" lIns="0" tIns="0" rIns="0" bIns="0" rtlCol="0" anchor="t">
            <a:spAutoFit/>
          </a:bodyPr>
          <a:lstStyle/>
          <a:p>
            <a:pPr>
              <a:lnSpc>
                <a:spcPts val="11383"/>
              </a:lnSpc>
              <a:spcBef>
                <a:spcPct val="0"/>
              </a:spcBef>
            </a:pPr>
            <a:r>
              <a:rPr lang="en-US" sz="7000" dirty="0">
                <a:solidFill>
                  <a:srgbClr val="253761"/>
                </a:solidFill>
                <a:latin typeface="Poppins"/>
                <a:ea typeface="Lato Bold"/>
                <a:cs typeface="Poppins"/>
                <a:sym typeface="League Spartan"/>
              </a:rPr>
              <a:t>WTF are Manufactured Homes</a:t>
            </a:r>
            <a:endParaRPr lang="en-US" sz="7000">
              <a:ea typeface="Calibri"/>
              <a:cs typeface="Calibri"/>
            </a:endParaRPr>
          </a:p>
        </p:txBody>
      </p:sp>
      <p:sp>
        <p:nvSpPr>
          <p:cNvPr id="11" name="TextBox 11"/>
          <p:cNvSpPr txBox="1"/>
          <p:nvPr/>
        </p:nvSpPr>
        <p:spPr>
          <a:xfrm>
            <a:off x="3648322" y="6961801"/>
            <a:ext cx="10444876" cy="1024255"/>
          </a:xfrm>
          <a:prstGeom prst="rect">
            <a:avLst/>
          </a:prstGeom>
        </p:spPr>
        <p:txBody>
          <a:bodyPr lIns="0" tIns="0" rIns="0" bIns="0" rtlCol="0" anchor="t">
            <a:spAutoFit/>
          </a:bodyPr>
          <a:lstStyle/>
          <a:p>
            <a:pPr>
              <a:lnSpc>
                <a:spcPts val="4079"/>
              </a:lnSpc>
              <a:spcBef>
                <a:spcPct val="0"/>
              </a:spcBef>
            </a:pPr>
            <a:r>
              <a:rPr lang="en-US" sz="2900" b="1" dirty="0">
                <a:latin typeface="Poppins"/>
                <a:cs typeface="Poppins"/>
              </a:rPr>
              <a:t>January 2026</a:t>
            </a:r>
          </a:p>
          <a:p>
            <a:pPr>
              <a:lnSpc>
                <a:spcPts val="4079"/>
              </a:lnSpc>
              <a:spcBef>
                <a:spcPct val="0"/>
              </a:spcBef>
            </a:pPr>
            <a:r>
              <a:rPr lang="en-US" sz="2900" b="1" dirty="0">
                <a:latin typeface="Poppins"/>
                <a:cs typeface="Poppins"/>
              </a:rPr>
              <a:t>Presented by Alan Zholdubaev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4BD4B-4350-DFEA-AC30-B25E8A096AE4}"/>
            </a:ext>
          </a:extLst>
        </p:cNvPr>
        <p:cNvGrpSpPr/>
        <p:nvPr/>
      </p:nvGrpSpPr>
      <p:grpSpPr>
        <a:xfrm>
          <a:off x="0" y="0"/>
          <a:ext cx="0" cy="0"/>
          <a:chOff x="0" y="0"/>
          <a:chExt cx="0" cy="0"/>
        </a:xfrm>
      </p:grpSpPr>
      <p:sp>
        <p:nvSpPr>
          <p:cNvPr id="12" name="TextBox 12">
            <a:extLst>
              <a:ext uri="{FF2B5EF4-FFF2-40B4-BE49-F238E27FC236}">
                <a16:creationId xmlns:a16="http://schemas.microsoft.com/office/drawing/2014/main" id="{C6D4FFF8-3C70-2711-99EF-452D86F61D4E}"/>
              </a:ext>
            </a:extLst>
          </p:cNvPr>
          <p:cNvSpPr txBox="1"/>
          <p:nvPr/>
        </p:nvSpPr>
        <p:spPr>
          <a:xfrm>
            <a:off x="685800" y="1084568"/>
            <a:ext cx="6369490" cy="734817"/>
          </a:xfrm>
          <a:prstGeom prst="rect">
            <a:avLst/>
          </a:prstGeom>
        </p:spPr>
        <p:txBody>
          <a:bodyPr lIns="0" tIns="0" rIns="0" bIns="0" rtlCol="0" anchor="t">
            <a:spAutoFit/>
          </a:bodyPr>
          <a:lstStyle/>
          <a:p>
            <a:pPr>
              <a:lnSpc>
                <a:spcPts val="6185"/>
              </a:lnSpc>
            </a:pPr>
            <a:r>
              <a:rPr lang="en-US" sz="3600" dirty="0">
                <a:solidFill>
                  <a:srgbClr val="253761"/>
                </a:solidFill>
                <a:latin typeface="League Spartan"/>
                <a:sym typeface="League Spartan"/>
              </a:rPr>
              <a:t>Topics:</a:t>
            </a:r>
            <a:endParaRPr lang="en-US" dirty="0"/>
          </a:p>
        </p:txBody>
      </p:sp>
      <p:grpSp>
        <p:nvGrpSpPr>
          <p:cNvPr id="18" name="Group 17">
            <a:extLst>
              <a:ext uri="{FF2B5EF4-FFF2-40B4-BE49-F238E27FC236}">
                <a16:creationId xmlns:a16="http://schemas.microsoft.com/office/drawing/2014/main" id="{6B87D112-C6C6-DB06-E6A2-E40C3A148FDE}"/>
              </a:ext>
            </a:extLst>
          </p:cNvPr>
          <p:cNvGrpSpPr/>
          <p:nvPr/>
        </p:nvGrpSpPr>
        <p:grpSpPr>
          <a:xfrm>
            <a:off x="7706108" y="-120968"/>
            <a:ext cx="10581892" cy="10528935"/>
            <a:chOff x="7706108" y="-120968"/>
            <a:chExt cx="10581892" cy="10528935"/>
          </a:xfrm>
        </p:grpSpPr>
        <p:grpSp>
          <p:nvGrpSpPr>
            <p:cNvPr id="3" name="Group 3">
              <a:extLst>
                <a:ext uri="{FF2B5EF4-FFF2-40B4-BE49-F238E27FC236}">
                  <a16:creationId xmlns:a16="http://schemas.microsoft.com/office/drawing/2014/main" id="{3A0CD04E-155E-CCC0-3D9A-D20F3429C189}"/>
                </a:ext>
              </a:extLst>
            </p:cNvPr>
            <p:cNvGrpSpPr/>
            <p:nvPr/>
          </p:nvGrpSpPr>
          <p:grpSpPr>
            <a:xfrm>
              <a:off x="15201900" y="0"/>
              <a:ext cx="3086100" cy="10287000"/>
              <a:chOff x="0" y="0"/>
              <a:chExt cx="812800" cy="2709333"/>
            </a:xfrm>
          </p:grpSpPr>
          <p:sp>
            <p:nvSpPr>
              <p:cNvPr id="4" name="Freeform 4">
                <a:extLst>
                  <a:ext uri="{FF2B5EF4-FFF2-40B4-BE49-F238E27FC236}">
                    <a16:creationId xmlns:a16="http://schemas.microsoft.com/office/drawing/2014/main" id="{EB91BBC0-619D-CD6D-D63A-6BD4001A1436}"/>
                  </a:ext>
                </a:extLst>
              </p:cNvPr>
              <p:cNvSpPr/>
              <p:nvPr/>
            </p:nvSpPr>
            <p:spPr>
              <a:xfrm>
                <a:off x="0" y="0"/>
                <a:ext cx="812800" cy="2709333"/>
              </a:xfrm>
              <a:custGeom>
                <a:avLst/>
                <a:gdLst/>
                <a:ahLst/>
                <a:cxnLst/>
                <a:rect l="l" t="t" r="r" b="b"/>
                <a:pathLst>
                  <a:path w="812800" h="2709333">
                    <a:moveTo>
                      <a:pt x="0" y="0"/>
                    </a:moveTo>
                    <a:lnTo>
                      <a:pt x="812800" y="0"/>
                    </a:lnTo>
                    <a:lnTo>
                      <a:pt x="812800" y="2709333"/>
                    </a:lnTo>
                    <a:lnTo>
                      <a:pt x="0" y="2709333"/>
                    </a:lnTo>
                    <a:close/>
                  </a:path>
                </a:pathLst>
              </a:custGeom>
              <a:solidFill>
                <a:srgbClr val="203864"/>
              </a:solidFill>
            </p:spPr>
            <p:txBody>
              <a:bodyPr/>
              <a:lstStyle/>
              <a:p>
                <a:endParaRPr lang="en-US"/>
              </a:p>
            </p:txBody>
          </p:sp>
          <p:sp>
            <p:nvSpPr>
              <p:cNvPr id="5" name="TextBox 5">
                <a:extLst>
                  <a:ext uri="{FF2B5EF4-FFF2-40B4-BE49-F238E27FC236}">
                    <a16:creationId xmlns:a16="http://schemas.microsoft.com/office/drawing/2014/main" id="{BB7608DA-2196-9EC1-4C87-FB21AFBA98AF}"/>
                  </a:ext>
                </a:extLst>
              </p:cNvPr>
              <p:cNvSpPr txBox="1"/>
              <p:nvPr/>
            </p:nvSpPr>
            <p:spPr>
              <a:xfrm>
                <a:off x="0" y="-47625"/>
                <a:ext cx="812800" cy="2756958"/>
              </a:xfrm>
              <a:prstGeom prst="rect">
                <a:avLst/>
              </a:prstGeom>
            </p:spPr>
            <p:txBody>
              <a:bodyPr lIns="50800" tIns="50800" rIns="50800" bIns="50800" rtlCol="0" anchor="ctr"/>
              <a:lstStyle/>
              <a:p>
                <a:pPr algn="ctr">
                  <a:lnSpc>
                    <a:spcPts val="2659"/>
                  </a:lnSpc>
                </a:pPr>
                <a:endParaRPr/>
              </a:p>
            </p:txBody>
          </p:sp>
        </p:grpSp>
        <p:grpSp>
          <p:nvGrpSpPr>
            <p:cNvPr id="6" name="Group 6">
              <a:extLst>
                <a:ext uri="{FF2B5EF4-FFF2-40B4-BE49-F238E27FC236}">
                  <a16:creationId xmlns:a16="http://schemas.microsoft.com/office/drawing/2014/main" id="{63870EC3-D186-7445-B7DE-ADB254288EF1}"/>
                </a:ext>
              </a:extLst>
            </p:cNvPr>
            <p:cNvGrpSpPr>
              <a:grpSpLocks noChangeAspect="1"/>
            </p:cNvGrpSpPr>
            <p:nvPr/>
          </p:nvGrpSpPr>
          <p:grpSpPr>
            <a:xfrm>
              <a:off x="12711240" y="-120968"/>
              <a:ext cx="2466847" cy="10528935"/>
              <a:chOff x="0" y="0"/>
              <a:chExt cx="786130" cy="3355340"/>
            </a:xfrm>
          </p:grpSpPr>
          <p:sp>
            <p:nvSpPr>
              <p:cNvPr id="7" name="Freeform 7">
                <a:extLst>
                  <a:ext uri="{FF2B5EF4-FFF2-40B4-BE49-F238E27FC236}">
                    <a16:creationId xmlns:a16="http://schemas.microsoft.com/office/drawing/2014/main" id="{E8611874-D7A5-9FB1-6948-A8BAF83C882F}"/>
                  </a:ext>
                </a:extLst>
              </p:cNvPr>
              <p:cNvSpPr/>
              <p:nvPr/>
            </p:nvSpPr>
            <p:spPr>
              <a:xfrm>
                <a:off x="0" y="0"/>
                <a:ext cx="786130" cy="3355340"/>
              </a:xfrm>
              <a:custGeom>
                <a:avLst/>
                <a:gdLst/>
                <a:ahLst/>
                <a:cxnLst/>
                <a:rect l="l" t="t" r="r" b="b"/>
                <a:pathLst>
                  <a:path w="786130" h="3355340">
                    <a:moveTo>
                      <a:pt x="0" y="0"/>
                    </a:moveTo>
                    <a:lnTo>
                      <a:pt x="786130" y="0"/>
                    </a:lnTo>
                    <a:lnTo>
                      <a:pt x="786130" y="3355340"/>
                    </a:lnTo>
                    <a:lnTo>
                      <a:pt x="0" y="3355340"/>
                    </a:lnTo>
                    <a:close/>
                  </a:path>
                </a:pathLst>
              </a:custGeom>
              <a:blipFill>
                <a:blip r:embed="rId3"/>
                <a:stretch>
                  <a:fillRect l="-276767" r="-263458"/>
                </a:stretch>
              </a:blipFill>
            </p:spPr>
            <p:txBody>
              <a:bodyPr/>
              <a:lstStyle/>
              <a:p>
                <a:endParaRPr lang="en-US"/>
              </a:p>
            </p:txBody>
          </p:sp>
        </p:grpSp>
        <p:grpSp>
          <p:nvGrpSpPr>
            <p:cNvPr id="8" name="Group 8">
              <a:extLst>
                <a:ext uri="{FF2B5EF4-FFF2-40B4-BE49-F238E27FC236}">
                  <a16:creationId xmlns:a16="http://schemas.microsoft.com/office/drawing/2014/main" id="{1868B21B-1226-78EF-E65D-1A8562D21E2C}"/>
                </a:ext>
              </a:extLst>
            </p:cNvPr>
            <p:cNvGrpSpPr>
              <a:grpSpLocks noChangeAspect="1"/>
            </p:cNvGrpSpPr>
            <p:nvPr/>
          </p:nvGrpSpPr>
          <p:grpSpPr>
            <a:xfrm>
              <a:off x="10220580" y="-120968"/>
              <a:ext cx="2466847" cy="10528935"/>
              <a:chOff x="0" y="0"/>
              <a:chExt cx="786130" cy="3355340"/>
            </a:xfrm>
          </p:grpSpPr>
          <p:sp>
            <p:nvSpPr>
              <p:cNvPr id="9" name="Freeform 9">
                <a:extLst>
                  <a:ext uri="{FF2B5EF4-FFF2-40B4-BE49-F238E27FC236}">
                    <a16:creationId xmlns:a16="http://schemas.microsoft.com/office/drawing/2014/main" id="{AD671C07-43A1-3A95-F9CD-B190AD24306F}"/>
                  </a:ext>
                </a:extLst>
              </p:cNvPr>
              <p:cNvSpPr/>
              <p:nvPr/>
            </p:nvSpPr>
            <p:spPr>
              <a:xfrm>
                <a:off x="0" y="0"/>
                <a:ext cx="786130" cy="3355340"/>
              </a:xfrm>
              <a:custGeom>
                <a:avLst/>
                <a:gdLst/>
                <a:ahLst/>
                <a:cxnLst/>
                <a:rect l="l" t="t" r="r" b="b"/>
                <a:pathLst>
                  <a:path w="786130" h="3355340">
                    <a:moveTo>
                      <a:pt x="0" y="0"/>
                    </a:moveTo>
                    <a:lnTo>
                      <a:pt x="786130" y="0"/>
                    </a:lnTo>
                    <a:lnTo>
                      <a:pt x="786130" y="3355340"/>
                    </a:lnTo>
                    <a:lnTo>
                      <a:pt x="0" y="3355340"/>
                    </a:lnTo>
                    <a:close/>
                  </a:path>
                </a:pathLst>
              </a:custGeom>
              <a:blipFill>
                <a:blip r:embed="rId4"/>
                <a:stretch>
                  <a:fillRect l="-141540" r="-327865"/>
                </a:stretch>
              </a:blipFill>
            </p:spPr>
            <p:txBody>
              <a:bodyPr/>
              <a:lstStyle/>
              <a:p>
                <a:endParaRPr lang="en-US"/>
              </a:p>
            </p:txBody>
          </p:sp>
        </p:grpSp>
        <p:grpSp>
          <p:nvGrpSpPr>
            <p:cNvPr id="10" name="Group 10">
              <a:extLst>
                <a:ext uri="{FF2B5EF4-FFF2-40B4-BE49-F238E27FC236}">
                  <a16:creationId xmlns:a16="http://schemas.microsoft.com/office/drawing/2014/main" id="{44D36DBE-43FE-FC59-451E-7C4C9B5D009A}"/>
                </a:ext>
              </a:extLst>
            </p:cNvPr>
            <p:cNvGrpSpPr>
              <a:grpSpLocks noChangeAspect="1"/>
            </p:cNvGrpSpPr>
            <p:nvPr/>
          </p:nvGrpSpPr>
          <p:grpSpPr>
            <a:xfrm>
              <a:off x="7706108" y="-120968"/>
              <a:ext cx="2466847" cy="10528935"/>
              <a:chOff x="0" y="0"/>
              <a:chExt cx="786130" cy="3355340"/>
            </a:xfrm>
          </p:grpSpPr>
          <p:sp>
            <p:nvSpPr>
              <p:cNvPr id="11" name="Freeform 11">
                <a:extLst>
                  <a:ext uri="{FF2B5EF4-FFF2-40B4-BE49-F238E27FC236}">
                    <a16:creationId xmlns:a16="http://schemas.microsoft.com/office/drawing/2014/main" id="{4731C7F4-282B-1CE1-9D8E-960FA28833E6}"/>
                  </a:ext>
                </a:extLst>
              </p:cNvPr>
              <p:cNvSpPr/>
              <p:nvPr/>
            </p:nvSpPr>
            <p:spPr>
              <a:xfrm>
                <a:off x="0" y="0"/>
                <a:ext cx="786130" cy="3355340"/>
              </a:xfrm>
              <a:custGeom>
                <a:avLst/>
                <a:gdLst/>
                <a:ahLst/>
                <a:cxnLst/>
                <a:rect l="l" t="t" r="r" b="b"/>
                <a:pathLst>
                  <a:path w="786130" h="3355340">
                    <a:moveTo>
                      <a:pt x="0" y="0"/>
                    </a:moveTo>
                    <a:lnTo>
                      <a:pt x="786130" y="0"/>
                    </a:lnTo>
                    <a:lnTo>
                      <a:pt x="786130" y="3355340"/>
                    </a:lnTo>
                    <a:lnTo>
                      <a:pt x="0" y="3355340"/>
                    </a:lnTo>
                    <a:close/>
                  </a:path>
                </a:pathLst>
              </a:custGeom>
              <a:blipFill>
                <a:blip r:embed="rId5"/>
                <a:stretch>
                  <a:fillRect l="-270113" r="-270113"/>
                </a:stretch>
              </a:blipFill>
            </p:spPr>
            <p:txBody>
              <a:bodyPr/>
              <a:lstStyle/>
              <a:p>
                <a:endParaRPr lang="en-US"/>
              </a:p>
            </p:txBody>
          </p:sp>
        </p:grpSp>
        <p:sp>
          <p:nvSpPr>
            <p:cNvPr id="14" name="Freeform 14">
              <a:extLst>
                <a:ext uri="{FF2B5EF4-FFF2-40B4-BE49-F238E27FC236}">
                  <a16:creationId xmlns:a16="http://schemas.microsoft.com/office/drawing/2014/main" id="{0906B7A1-7E6D-B5C7-988A-8BD98162943C}"/>
                </a:ext>
              </a:extLst>
            </p:cNvPr>
            <p:cNvSpPr/>
            <p:nvPr/>
          </p:nvSpPr>
          <p:spPr>
            <a:xfrm>
              <a:off x="15860881" y="587452"/>
              <a:ext cx="1768139" cy="993094"/>
            </a:xfrm>
            <a:custGeom>
              <a:avLst/>
              <a:gdLst/>
              <a:ahLst/>
              <a:cxnLst/>
              <a:rect l="l" t="t" r="r" b="b"/>
              <a:pathLst>
                <a:path w="1768139" h="993094">
                  <a:moveTo>
                    <a:pt x="0" y="0"/>
                  </a:moveTo>
                  <a:lnTo>
                    <a:pt x="1768138" y="0"/>
                  </a:lnTo>
                  <a:lnTo>
                    <a:pt x="1768138" y="993094"/>
                  </a:lnTo>
                  <a:lnTo>
                    <a:pt x="0" y="993094"/>
                  </a:lnTo>
                  <a:lnTo>
                    <a:pt x="0" y="0"/>
                  </a:lnTo>
                  <a:close/>
                </a:path>
              </a:pathLst>
            </a:custGeom>
            <a:blipFill>
              <a:blip r:embed="rId6"/>
              <a:stretch>
                <a:fillRect/>
              </a:stretch>
            </a:blipFill>
          </p:spPr>
          <p:txBody>
            <a:bodyPr/>
            <a:lstStyle/>
            <a:p>
              <a:endParaRPr lang="en-US"/>
            </a:p>
          </p:txBody>
        </p:sp>
      </p:grpSp>
      <p:sp>
        <p:nvSpPr>
          <p:cNvPr id="15" name="TextBox 12">
            <a:extLst>
              <a:ext uri="{FF2B5EF4-FFF2-40B4-BE49-F238E27FC236}">
                <a16:creationId xmlns:a16="http://schemas.microsoft.com/office/drawing/2014/main" id="{D14F05B3-49B4-41EE-CAC0-66824E572263}"/>
              </a:ext>
            </a:extLst>
          </p:cNvPr>
          <p:cNvSpPr txBox="1"/>
          <p:nvPr/>
        </p:nvSpPr>
        <p:spPr>
          <a:xfrm>
            <a:off x="688225" y="2133600"/>
            <a:ext cx="6367066" cy="5571269"/>
          </a:xfrm>
          <a:prstGeom prst="rect">
            <a:avLst/>
          </a:prstGeom>
        </p:spPr>
        <p:txBody>
          <a:bodyPr wrap="square" lIns="0" tIns="0" rIns="0" bIns="0" rtlCol="0" anchor="t">
            <a:spAutoFit/>
          </a:bodyPr>
          <a:lstStyle/>
          <a:p>
            <a:pPr marL="457200" indent="-457200">
              <a:lnSpc>
                <a:spcPct val="150000"/>
              </a:lnSpc>
              <a:spcBef>
                <a:spcPts val="600"/>
              </a:spcBef>
              <a:buFont typeface="Wingdings" panose="05000000000000000000" pitchFamily="2" charset="2"/>
              <a:buChar char="Ø"/>
            </a:pPr>
            <a:r>
              <a:rPr lang="en-US" sz="2800" dirty="0">
                <a:solidFill>
                  <a:srgbClr val="253761"/>
                </a:solidFill>
                <a:latin typeface="Poppins"/>
                <a:cs typeface="Poppins"/>
              </a:rPr>
              <a:t>What is a manufactured home?</a:t>
            </a:r>
            <a:endParaRPr lang="en-US" dirty="0"/>
          </a:p>
          <a:p>
            <a:pPr marL="457200" indent="-457200">
              <a:lnSpc>
                <a:spcPct val="150000"/>
              </a:lnSpc>
              <a:spcBef>
                <a:spcPts val="600"/>
              </a:spcBef>
              <a:buFont typeface="Wingdings" panose="05000000000000000000" pitchFamily="2" charset="2"/>
              <a:buChar char="Ø"/>
            </a:pPr>
            <a:r>
              <a:rPr lang="en-US" sz="2800" dirty="0">
                <a:solidFill>
                  <a:srgbClr val="253761"/>
                </a:solidFill>
                <a:latin typeface="Poppins"/>
                <a:ea typeface="League Spartan"/>
                <a:cs typeface="Poppins"/>
              </a:rPr>
              <a:t>Types of MH homes and how to distinguished them</a:t>
            </a:r>
          </a:p>
          <a:p>
            <a:pPr marL="457200" indent="-457200">
              <a:lnSpc>
                <a:spcPct val="150000"/>
              </a:lnSpc>
              <a:spcBef>
                <a:spcPts val="600"/>
              </a:spcBef>
              <a:buFont typeface="Wingdings" panose="05000000000000000000" pitchFamily="2" charset="2"/>
              <a:buChar char="Ø"/>
            </a:pPr>
            <a:r>
              <a:rPr lang="en-US" sz="2800" dirty="0">
                <a:solidFill>
                  <a:srgbClr val="253761"/>
                </a:solidFill>
                <a:latin typeface="Poppins"/>
                <a:ea typeface="League Spartan"/>
                <a:cs typeface="Poppins"/>
              </a:rPr>
              <a:t>MH condition and materials</a:t>
            </a:r>
          </a:p>
          <a:p>
            <a:pPr marL="457200" indent="-457200">
              <a:lnSpc>
                <a:spcPct val="150000"/>
              </a:lnSpc>
              <a:spcBef>
                <a:spcPts val="600"/>
              </a:spcBef>
              <a:buFont typeface="Wingdings" panose="05000000000000000000" pitchFamily="2" charset="2"/>
              <a:buChar char="Ø"/>
            </a:pPr>
            <a:r>
              <a:rPr lang="en-US" sz="2800" dirty="0">
                <a:solidFill>
                  <a:srgbClr val="253761"/>
                </a:solidFill>
                <a:latin typeface="Poppins"/>
                <a:ea typeface="League Spartan"/>
                <a:cs typeface="Poppins"/>
              </a:rPr>
              <a:t>Space rent vs Owned</a:t>
            </a:r>
          </a:p>
          <a:p>
            <a:pPr marL="457200" indent="-457200">
              <a:lnSpc>
                <a:spcPct val="150000"/>
              </a:lnSpc>
              <a:spcBef>
                <a:spcPts val="600"/>
              </a:spcBef>
              <a:buFont typeface="Wingdings" panose="05000000000000000000" pitchFamily="2" charset="2"/>
              <a:buChar char="Ø"/>
            </a:pPr>
            <a:r>
              <a:rPr lang="en-US" sz="2800" dirty="0">
                <a:solidFill>
                  <a:srgbClr val="253761"/>
                </a:solidFill>
                <a:latin typeface="Poppins"/>
                <a:cs typeface="Poppins"/>
              </a:rPr>
              <a:t>Title elimination vs Not</a:t>
            </a:r>
          </a:p>
          <a:p>
            <a:pPr marL="457200" indent="-457200">
              <a:lnSpc>
                <a:spcPct val="150000"/>
              </a:lnSpc>
              <a:spcBef>
                <a:spcPts val="600"/>
              </a:spcBef>
              <a:buFont typeface="Wingdings" panose="05000000000000000000" pitchFamily="2" charset="2"/>
              <a:buChar char="Ø"/>
            </a:pPr>
            <a:r>
              <a:rPr lang="en-US" sz="2800" dirty="0">
                <a:solidFill>
                  <a:srgbClr val="253761"/>
                </a:solidFill>
                <a:latin typeface="Poppins"/>
                <a:ea typeface="League Spartan"/>
                <a:cs typeface="Poppins"/>
              </a:rPr>
              <a:t>Financing requirements  </a:t>
            </a:r>
          </a:p>
          <a:p>
            <a:pPr marL="457200" indent="-457200">
              <a:lnSpc>
                <a:spcPct val="150000"/>
              </a:lnSpc>
              <a:spcBef>
                <a:spcPts val="600"/>
              </a:spcBef>
              <a:buFont typeface="Wingdings" panose="05000000000000000000" pitchFamily="2" charset="2"/>
              <a:buChar char="Ø"/>
            </a:pPr>
            <a:r>
              <a:rPr lang="en-US" sz="2800" dirty="0">
                <a:solidFill>
                  <a:srgbClr val="253761"/>
                </a:solidFill>
                <a:latin typeface="Poppins"/>
                <a:ea typeface="League Spartan"/>
                <a:cs typeface="Poppins"/>
              </a:rPr>
              <a:t>Comping</a:t>
            </a:r>
          </a:p>
        </p:txBody>
      </p:sp>
    </p:spTree>
    <p:extLst>
      <p:ext uri="{BB962C8B-B14F-4D97-AF65-F5344CB8AC3E}">
        <p14:creationId xmlns:p14="http://schemas.microsoft.com/office/powerpoint/2010/main" val="41746464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7C8A1A-A13F-8CD3-E5B0-765EE62517CA}"/>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0CB2718A-0107-072A-9BF9-004107A2A324}"/>
              </a:ext>
            </a:extLst>
          </p:cNvPr>
          <p:cNvGrpSpPr/>
          <p:nvPr/>
        </p:nvGrpSpPr>
        <p:grpSpPr>
          <a:xfrm rot="5400000">
            <a:off x="8266720" y="-8440734"/>
            <a:ext cx="1754560" cy="18288000"/>
            <a:chOff x="0" y="0"/>
            <a:chExt cx="462106" cy="4816593"/>
          </a:xfrm>
        </p:grpSpPr>
        <p:sp>
          <p:nvSpPr>
            <p:cNvPr id="4" name="Freeform 4">
              <a:extLst>
                <a:ext uri="{FF2B5EF4-FFF2-40B4-BE49-F238E27FC236}">
                  <a16:creationId xmlns:a16="http://schemas.microsoft.com/office/drawing/2014/main" id="{5E588B84-F1D2-B3C1-4B5E-79F6A59A0D0F}"/>
                </a:ext>
              </a:extLst>
            </p:cNvPr>
            <p:cNvSpPr/>
            <p:nvPr/>
          </p:nvSpPr>
          <p:spPr>
            <a:xfrm>
              <a:off x="0" y="0"/>
              <a:ext cx="462106" cy="4816592"/>
            </a:xfrm>
            <a:custGeom>
              <a:avLst/>
              <a:gdLst/>
              <a:ahLst/>
              <a:cxnLst/>
              <a:rect l="l" t="t" r="r" b="b"/>
              <a:pathLst>
                <a:path w="462106" h="4816592">
                  <a:moveTo>
                    <a:pt x="0" y="0"/>
                  </a:moveTo>
                  <a:lnTo>
                    <a:pt x="462106" y="0"/>
                  </a:lnTo>
                  <a:lnTo>
                    <a:pt x="462106" y="4816592"/>
                  </a:lnTo>
                  <a:lnTo>
                    <a:pt x="0" y="4816592"/>
                  </a:lnTo>
                  <a:close/>
                </a:path>
              </a:pathLst>
            </a:custGeom>
            <a:solidFill>
              <a:srgbClr val="203864"/>
            </a:solidFill>
          </p:spPr>
          <p:txBody>
            <a:bodyPr/>
            <a:lstStyle/>
            <a:p>
              <a:endParaRPr lang="en-US"/>
            </a:p>
          </p:txBody>
        </p:sp>
        <p:sp>
          <p:nvSpPr>
            <p:cNvPr id="5" name="TextBox 5">
              <a:extLst>
                <a:ext uri="{FF2B5EF4-FFF2-40B4-BE49-F238E27FC236}">
                  <a16:creationId xmlns:a16="http://schemas.microsoft.com/office/drawing/2014/main" id="{F385AED3-63B8-245C-FFFC-629242F8004B}"/>
                </a:ext>
              </a:extLst>
            </p:cNvPr>
            <p:cNvSpPr txBox="1"/>
            <p:nvPr/>
          </p:nvSpPr>
          <p:spPr>
            <a:xfrm>
              <a:off x="0" y="-47625"/>
              <a:ext cx="462106" cy="4864218"/>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D35AB9DB-BFDE-9390-507C-3F1E6A57D9AD}"/>
              </a:ext>
            </a:extLst>
          </p:cNvPr>
          <p:cNvSpPr txBox="1"/>
          <p:nvPr/>
        </p:nvSpPr>
        <p:spPr>
          <a:xfrm>
            <a:off x="952119" y="434927"/>
            <a:ext cx="15053310" cy="730969"/>
          </a:xfrm>
          <a:prstGeom prst="rect">
            <a:avLst/>
          </a:prstGeom>
        </p:spPr>
        <p:txBody>
          <a:bodyPr wrap="square" lIns="0" tIns="0" rIns="0" bIns="0" rtlCol="0" anchor="t">
            <a:spAutoFit/>
          </a:bodyPr>
          <a:lstStyle/>
          <a:p>
            <a:pPr>
              <a:lnSpc>
                <a:spcPts val="6018"/>
              </a:lnSpc>
              <a:spcBef>
                <a:spcPct val="0"/>
              </a:spcBef>
            </a:pPr>
            <a:r>
              <a:rPr lang="en-US" sz="4000" dirty="0">
                <a:solidFill>
                  <a:srgbClr val="FFFFFF"/>
                </a:solidFill>
                <a:latin typeface="League Spartan"/>
                <a:sym typeface="League Spartan"/>
              </a:rPr>
              <a:t>What is a Manufactured Home?</a:t>
            </a:r>
            <a:endParaRPr lang="en-US" dirty="0"/>
          </a:p>
        </p:txBody>
      </p:sp>
      <p:sp>
        <p:nvSpPr>
          <p:cNvPr id="7" name="AutoShape 7">
            <a:extLst>
              <a:ext uri="{FF2B5EF4-FFF2-40B4-BE49-F238E27FC236}">
                <a16:creationId xmlns:a16="http://schemas.microsoft.com/office/drawing/2014/main" id="{3933D0C1-658C-71B7-5899-76EA89CC97A0}"/>
              </a:ext>
            </a:extLst>
          </p:cNvPr>
          <p:cNvSpPr/>
          <p:nvPr/>
        </p:nvSpPr>
        <p:spPr>
          <a:xfrm>
            <a:off x="953191" y="1192215"/>
            <a:ext cx="2618740" cy="0"/>
          </a:xfrm>
          <a:prstGeom prst="line">
            <a:avLst/>
          </a:prstGeom>
          <a:ln w="38100" cap="flat">
            <a:solidFill>
              <a:schemeClr val="bg1"/>
            </a:solidFill>
            <a:prstDash val="solid"/>
            <a:headEnd type="none" w="sm" len="sm"/>
            <a:tailEnd type="none" w="sm" len="sm"/>
          </a:ln>
        </p:spPr>
        <p:txBody>
          <a:bodyPr/>
          <a:lstStyle/>
          <a:p>
            <a:endParaRPr lang="en-US"/>
          </a:p>
        </p:txBody>
      </p:sp>
      <p:sp>
        <p:nvSpPr>
          <p:cNvPr id="38" name="Freeform 38">
            <a:extLst>
              <a:ext uri="{FF2B5EF4-FFF2-40B4-BE49-F238E27FC236}">
                <a16:creationId xmlns:a16="http://schemas.microsoft.com/office/drawing/2014/main" id="{45982B0F-70B4-7F4A-5DF1-1093656001DD}"/>
              </a:ext>
            </a:extLst>
          </p:cNvPr>
          <p:cNvSpPr/>
          <p:nvPr/>
        </p:nvSpPr>
        <p:spPr>
          <a:xfrm>
            <a:off x="16005429" y="206719"/>
            <a:ext cx="1768139" cy="993094"/>
          </a:xfrm>
          <a:custGeom>
            <a:avLst/>
            <a:gdLst/>
            <a:ahLst/>
            <a:cxnLst/>
            <a:rect l="l" t="t" r="r" b="b"/>
            <a:pathLst>
              <a:path w="1768139" h="993094">
                <a:moveTo>
                  <a:pt x="0" y="0"/>
                </a:moveTo>
                <a:lnTo>
                  <a:pt x="1768139" y="0"/>
                </a:lnTo>
                <a:lnTo>
                  <a:pt x="1768139" y="993094"/>
                </a:lnTo>
                <a:lnTo>
                  <a:pt x="0" y="993094"/>
                </a:lnTo>
                <a:lnTo>
                  <a:pt x="0" y="0"/>
                </a:lnTo>
                <a:close/>
              </a:path>
            </a:pathLst>
          </a:custGeom>
          <a:blipFill>
            <a:blip r:embed="rId3"/>
            <a:stretch>
              <a:fillRect/>
            </a:stretch>
          </a:blipFill>
        </p:spPr>
        <p:txBody>
          <a:bodyPr/>
          <a:lstStyle/>
          <a:p>
            <a:endParaRPr lang="en-US"/>
          </a:p>
        </p:txBody>
      </p:sp>
      <p:sp>
        <p:nvSpPr>
          <p:cNvPr id="8" name="Rectangle 7">
            <a:extLst>
              <a:ext uri="{FF2B5EF4-FFF2-40B4-BE49-F238E27FC236}">
                <a16:creationId xmlns:a16="http://schemas.microsoft.com/office/drawing/2014/main" id="{924DE2BD-98EA-D86D-2F10-337A155FDAAB}"/>
              </a:ext>
            </a:extLst>
          </p:cNvPr>
          <p:cNvSpPr/>
          <p:nvPr/>
        </p:nvSpPr>
        <p:spPr>
          <a:xfrm>
            <a:off x="948121" y="1931652"/>
            <a:ext cx="8187670" cy="80124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spcBef>
                <a:spcPts val="600"/>
              </a:spcBef>
              <a:spcAft>
                <a:spcPts val="1200"/>
              </a:spcAft>
            </a:pPr>
            <a:br>
              <a:rPr lang="en-US" sz="2800" dirty="0">
                <a:solidFill>
                  <a:srgbClr val="253761"/>
                </a:solidFill>
                <a:latin typeface="Poppins"/>
                <a:ea typeface="Calibri"/>
                <a:cs typeface="Poppins"/>
              </a:rPr>
            </a:br>
            <a:endParaRPr lang="en-US" sz="2800" dirty="0">
              <a:solidFill>
                <a:srgbClr val="253761"/>
              </a:solidFill>
              <a:latin typeface="Poppins"/>
              <a:ea typeface="Calibri"/>
              <a:cs typeface="Poppins"/>
            </a:endParaRPr>
          </a:p>
          <a:p>
            <a:pPr marL="285750" indent="-285750">
              <a:spcBef>
                <a:spcPts val="600"/>
              </a:spcBef>
              <a:spcAft>
                <a:spcPts val="1200"/>
              </a:spcAft>
              <a:buFont typeface="Arial" panose="020B0604020202020204" pitchFamily="34" charset="0"/>
              <a:buChar char="•"/>
            </a:pPr>
            <a:r>
              <a:rPr lang="en-US" sz="2800" dirty="0">
                <a:solidFill>
                  <a:srgbClr val="253761"/>
                </a:solidFill>
                <a:latin typeface="Poppins"/>
                <a:ea typeface="+mn-lt"/>
                <a:cs typeface="Poppins"/>
                <a:sym typeface="Wingdings" panose="05000000000000000000" pitchFamily="2" charset="2"/>
              </a:rPr>
              <a:t>Manufactured vs Mobile vs Modular are all considered prefabricated (prefab) homes.</a:t>
            </a:r>
            <a:endParaRPr lang="en-US" dirty="0">
              <a:solidFill>
                <a:srgbClr val="FFFFFF"/>
              </a:solidFill>
              <a:latin typeface="Calibri"/>
              <a:ea typeface="+mn-lt"/>
              <a:cs typeface="Calibri"/>
              <a:sym typeface="Wingdings" panose="05000000000000000000" pitchFamily="2" charset="2"/>
            </a:endParaRPr>
          </a:p>
          <a:p>
            <a:pPr marL="285750" indent="-285750">
              <a:spcBef>
                <a:spcPts val="600"/>
              </a:spcBef>
              <a:spcAft>
                <a:spcPts val="1200"/>
              </a:spcAft>
              <a:buFont typeface="Arial" panose="020B0604020202020204" pitchFamily="34" charset="0"/>
              <a:buChar char="•"/>
            </a:pPr>
            <a:r>
              <a:rPr lang="en-US" sz="2800" dirty="0">
                <a:solidFill>
                  <a:srgbClr val="253761"/>
                </a:solidFill>
                <a:latin typeface="Poppins"/>
                <a:ea typeface="+mn-lt"/>
                <a:cs typeface="Poppins"/>
                <a:sym typeface="Wingdings" panose="05000000000000000000" pitchFamily="2" charset="2"/>
              </a:rPr>
              <a:t> Sometimes referred to as trailers, MH are houses completely constructed in a factory and built on a fixed, steel chassis (rather than a permanent foundation</a:t>
            </a:r>
            <a:r>
              <a:rPr lang="en-US" sz="2800" dirty="0">
                <a:solidFill>
                  <a:srgbClr val="253761"/>
                </a:solidFill>
                <a:latin typeface="Poppins"/>
                <a:ea typeface="+mn-lt"/>
                <a:cs typeface="Poppins"/>
              </a:rPr>
              <a:t>).</a:t>
            </a:r>
            <a:endParaRPr lang="en-US" dirty="0">
              <a:ea typeface="Calibri"/>
              <a:cs typeface="Calibri"/>
            </a:endParaRPr>
          </a:p>
          <a:p>
            <a:pPr marL="285750" indent="-285750">
              <a:spcBef>
                <a:spcPts val="600"/>
              </a:spcBef>
              <a:spcAft>
                <a:spcPts val="1200"/>
              </a:spcAft>
              <a:buFont typeface="Arial" panose="020B0604020202020204" pitchFamily="34" charset="0"/>
              <a:buChar char="•"/>
            </a:pPr>
            <a:endParaRPr lang="en-US" sz="2800" dirty="0">
              <a:solidFill>
                <a:srgbClr val="253761"/>
              </a:solidFill>
              <a:latin typeface="Poppins"/>
              <a:ea typeface="Calibri"/>
              <a:cs typeface="Poppins"/>
            </a:endParaRPr>
          </a:p>
        </p:txBody>
      </p:sp>
      <p:pic>
        <p:nvPicPr>
          <p:cNvPr id="2" name="Picture 2" descr="A mobile home on a trailer&#10;&#10;AI-generated content may be incorrect.">
            <a:extLst>
              <a:ext uri="{FF2B5EF4-FFF2-40B4-BE49-F238E27FC236}">
                <a16:creationId xmlns:a16="http://schemas.microsoft.com/office/drawing/2014/main" id="{0B74296A-1BE9-423E-BFD2-7167101C8CEC}"/>
              </a:ext>
            </a:extLst>
          </p:cNvPr>
          <p:cNvPicPr>
            <a:picLocks noChangeAspect="1" noChangeArrowheads="1"/>
          </p:cNvPicPr>
          <p:nvPr/>
        </p:nvPicPr>
        <p:blipFill>
          <a:blip r:embed="rId4"/>
          <a:srcRect/>
          <a:stretch>
            <a:fillRect/>
          </a:stretch>
        </p:blipFill>
        <p:spPr bwMode="auto">
          <a:xfrm>
            <a:off x="9143407" y="1931536"/>
            <a:ext cx="8884421" cy="58576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1880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FC96CD-F8C0-EDA9-2240-DA09FCA762FD}"/>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E26E070D-99D3-EDA9-C919-6C3BDC902A1B}"/>
              </a:ext>
            </a:extLst>
          </p:cNvPr>
          <p:cNvGrpSpPr/>
          <p:nvPr/>
        </p:nvGrpSpPr>
        <p:grpSpPr>
          <a:xfrm rot="5400000">
            <a:off x="8266720" y="-8440734"/>
            <a:ext cx="1754560" cy="18288000"/>
            <a:chOff x="0" y="0"/>
            <a:chExt cx="462106" cy="4816593"/>
          </a:xfrm>
        </p:grpSpPr>
        <p:sp>
          <p:nvSpPr>
            <p:cNvPr id="4" name="Freeform 4">
              <a:extLst>
                <a:ext uri="{FF2B5EF4-FFF2-40B4-BE49-F238E27FC236}">
                  <a16:creationId xmlns:a16="http://schemas.microsoft.com/office/drawing/2014/main" id="{F15D7236-C37E-4158-5C53-35E528056B82}"/>
                </a:ext>
              </a:extLst>
            </p:cNvPr>
            <p:cNvSpPr/>
            <p:nvPr/>
          </p:nvSpPr>
          <p:spPr>
            <a:xfrm>
              <a:off x="0" y="0"/>
              <a:ext cx="462106" cy="4816592"/>
            </a:xfrm>
            <a:custGeom>
              <a:avLst/>
              <a:gdLst/>
              <a:ahLst/>
              <a:cxnLst/>
              <a:rect l="l" t="t" r="r" b="b"/>
              <a:pathLst>
                <a:path w="462106" h="4816592">
                  <a:moveTo>
                    <a:pt x="0" y="0"/>
                  </a:moveTo>
                  <a:lnTo>
                    <a:pt x="462106" y="0"/>
                  </a:lnTo>
                  <a:lnTo>
                    <a:pt x="462106" y="4816592"/>
                  </a:lnTo>
                  <a:lnTo>
                    <a:pt x="0" y="4816592"/>
                  </a:lnTo>
                  <a:close/>
                </a:path>
              </a:pathLst>
            </a:custGeom>
            <a:solidFill>
              <a:srgbClr val="203864"/>
            </a:solidFill>
          </p:spPr>
          <p:txBody>
            <a:bodyPr/>
            <a:lstStyle/>
            <a:p>
              <a:endParaRPr lang="en-US"/>
            </a:p>
          </p:txBody>
        </p:sp>
        <p:sp>
          <p:nvSpPr>
            <p:cNvPr id="5" name="TextBox 5">
              <a:extLst>
                <a:ext uri="{FF2B5EF4-FFF2-40B4-BE49-F238E27FC236}">
                  <a16:creationId xmlns:a16="http://schemas.microsoft.com/office/drawing/2014/main" id="{B295A034-A803-CEAC-F7E1-6E220A83DC00}"/>
                </a:ext>
              </a:extLst>
            </p:cNvPr>
            <p:cNvSpPr txBox="1"/>
            <p:nvPr/>
          </p:nvSpPr>
          <p:spPr>
            <a:xfrm>
              <a:off x="0" y="-47625"/>
              <a:ext cx="462106" cy="4864218"/>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DFD7E849-7705-0F7C-5CCE-D21A61EDB6E5}"/>
              </a:ext>
            </a:extLst>
          </p:cNvPr>
          <p:cNvSpPr txBox="1"/>
          <p:nvPr/>
        </p:nvSpPr>
        <p:spPr>
          <a:xfrm>
            <a:off x="952119" y="434927"/>
            <a:ext cx="15053310" cy="715581"/>
          </a:xfrm>
          <a:prstGeom prst="rect">
            <a:avLst/>
          </a:prstGeom>
        </p:spPr>
        <p:txBody>
          <a:bodyPr wrap="square" lIns="0" tIns="0" rIns="0" bIns="0" rtlCol="0" anchor="t">
            <a:spAutoFit/>
          </a:bodyPr>
          <a:lstStyle/>
          <a:p>
            <a:pPr>
              <a:lnSpc>
                <a:spcPts val="6018"/>
              </a:lnSpc>
              <a:spcBef>
                <a:spcPct val="0"/>
              </a:spcBef>
            </a:pPr>
            <a:r>
              <a:rPr lang="en-US" sz="3600" dirty="0">
                <a:solidFill>
                  <a:srgbClr val="FFFFFF"/>
                </a:solidFill>
                <a:latin typeface="League Spartan"/>
                <a:sym typeface="League Spartan"/>
              </a:rPr>
              <a:t>Transportation</a:t>
            </a:r>
            <a:endParaRPr lang="en-US" dirty="0"/>
          </a:p>
        </p:txBody>
      </p:sp>
      <p:sp>
        <p:nvSpPr>
          <p:cNvPr id="7" name="AutoShape 7">
            <a:extLst>
              <a:ext uri="{FF2B5EF4-FFF2-40B4-BE49-F238E27FC236}">
                <a16:creationId xmlns:a16="http://schemas.microsoft.com/office/drawing/2014/main" id="{6995B8C7-64C0-7558-36B0-D249F0CCBF67}"/>
              </a:ext>
            </a:extLst>
          </p:cNvPr>
          <p:cNvSpPr/>
          <p:nvPr/>
        </p:nvSpPr>
        <p:spPr>
          <a:xfrm>
            <a:off x="953191" y="1192215"/>
            <a:ext cx="2618740" cy="0"/>
          </a:xfrm>
          <a:prstGeom prst="line">
            <a:avLst/>
          </a:prstGeom>
          <a:ln w="38100" cap="flat">
            <a:solidFill>
              <a:schemeClr val="bg1"/>
            </a:solidFill>
            <a:prstDash val="solid"/>
            <a:headEnd type="none" w="sm" len="sm"/>
            <a:tailEnd type="none" w="sm" len="sm"/>
          </a:ln>
        </p:spPr>
        <p:txBody>
          <a:bodyPr/>
          <a:lstStyle/>
          <a:p>
            <a:endParaRPr lang="en-US"/>
          </a:p>
        </p:txBody>
      </p:sp>
      <p:sp>
        <p:nvSpPr>
          <p:cNvPr id="38" name="Freeform 38">
            <a:extLst>
              <a:ext uri="{FF2B5EF4-FFF2-40B4-BE49-F238E27FC236}">
                <a16:creationId xmlns:a16="http://schemas.microsoft.com/office/drawing/2014/main" id="{A3FF096A-0A19-73D8-2694-B2ECCE4EB62F}"/>
              </a:ext>
            </a:extLst>
          </p:cNvPr>
          <p:cNvSpPr/>
          <p:nvPr/>
        </p:nvSpPr>
        <p:spPr>
          <a:xfrm>
            <a:off x="16005429" y="206719"/>
            <a:ext cx="1768139" cy="993094"/>
          </a:xfrm>
          <a:custGeom>
            <a:avLst/>
            <a:gdLst/>
            <a:ahLst/>
            <a:cxnLst/>
            <a:rect l="l" t="t" r="r" b="b"/>
            <a:pathLst>
              <a:path w="1768139" h="993094">
                <a:moveTo>
                  <a:pt x="0" y="0"/>
                </a:moveTo>
                <a:lnTo>
                  <a:pt x="1768139" y="0"/>
                </a:lnTo>
                <a:lnTo>
                  <a:pt x="1768139" y="993094"/>
                </a:lnTo>
                <a:lnTo>
                  <a:pt x="0" y="993094"/>
                </a:lnTo>
                <a:lnTo>
                  <a:pt x="0" y="0"/>
                </a:lnTo>
                <a:close/>
              </a:path>
            </a:pathLst>
          </a:custGeom>
          <a:blipFill>
            <a:blip r:embed="rId3"/>
            <a:stretch>
              <a:fillRect/>
            </a:stretch>
          </a:blipFill>
        </p:spPr>
        <p:txBody>
          <a:bodyPr/>
          <a:lstStyle/>
          <a:p>
            <a:endParaRPr lang="en-US"/>
          </a:p>
        </p:txBody>
      </p:sp>
      <p:sp>
        <p:nvSpPr>
          <p:cNvPr id="8" name="Rectangle 7">
            <a:extLst>
              <a:ext uri="{FF2B5EF4-FFF2-40B4-BE49-F238E27FC236}">
                <a16:creationId xmlns:a16="http://schemas.microsoft.com/office/drawing/2014/main" id="{0C90FAEB-BDEC-028B-A5D4-72E882B2B59E}"/>
              </a:ext>
            </a:extLst>
          </p:cNvPr>
          <p:cNvSpPr/>
          <p:nvPr/>
        </p:nvSpPr>
        <p:spPr>
          <a:xfrm>
            <a:off x="948121" y="1931652"/>
            <a:ext cx="8187670" cy="80124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spcBef>
                <a:spcPts val="600"/>
              </a:spcBef>
              <a:spcAft>
                <a:spcPts val="1200"/>
              </a:spcAft>
            </a:pPr>
            <a:endParaRPr lang="en-US" sz="2400" dirty="0">
              <a:solidFill>
                <a:srgbClr val="253761"/>
              </a:solidFill>
              <a:latin typeface="Poppins"/>
              <a:ea typeface="Calibri"/>
              <a:cs typeface="Poppins"/>
              <a:sym typeface="Wingdings" panose="05000000000000000000" pitchFamily="2" charset="2"/>
            </a:endParaRPr>
          </a:p>
        </p:txBody>
      </p:sp>
      <p:pic>
        <p:nvPicPr>
          <p:cNvPr id="9" name="Picture 8" descr="A blue and red rectangular chart with white text&#10;&#10;AI-generated content may be incorrect.">
            <a:extLst>
              <a:ext uri="{FF2B5EF4-FFF2-40B4-BE49-F238E27FC236}">
                <a16:creationId xmlns:a16="http://schemas.microsoft.com/office/drawing/2014/main" id="{DAE5ABD7-EB3C-7647-C78E-7B910311594B}"/>
              </a:ext>
            </a:extLst>
          </p:cNvPr>
          <p:cNvPicPr>
            <a:picLocks noChangeAspect="1"/>
          </p:cNvPicPr>
          <p:nvPr/>
        </p:nvPicPr>
        <p:blipFill>
          <a:blip r:embed="rId4"/>
          <a:stretch>
            <a:fillRect/>
          </a:stretch>
        </p:blipFill>
        <p:spPr>
          <a:xfrm>
            <a:off x="9914890" y="1721927"/>
            <a:ext cx="7591600" cy="4791774"/>
          </a:xfrm>
          <a:prstGeom prst="rect">
            <a:avLst/>
          </a:prstGeom>
        </p:spPr>
      </p:pic>
      <p:pic>
        <p:nvPicPr>
          <p:cNvPr id="11" name="Picture 10" descr="A truck towing a trailer&#10;&#10;AI-generated content may be incorrect.">
            <a:extLst>
              <a:ext uri="{FF2B5EF4-FFF2-40B4-BE49-F238E27FC236}">
                <a16:creationId xmlns:a16="http://schemas.microsoft.com/office/drawing/2014/main" id="{89CCD0EA-6C79-3BD2-76A3-D685C93B535D}"/>
              </a:ext>
            </a:extLst>
          </p:cNvPr>
          <p:cNvPicPr>
            <a:picLocks noChangeAspect="1"/>
          </p:cNvPicPr>
          <p:nvPr/>
        </p:nvPicPr>
        <p:blipFill>
          <a:blip r:embed="rId5"/>
          <a:stretch>
            <a:fillRect/>
          </a:stretch>
        </p:blipFill>
        <p:spPr>
          <a:xfrm>
            <a:off x="1054324" y="1917936"/>
            <a:ext cx="8121608" cy="8012448"/>
          </a:xfrm>
          <a:prstGeom prst="rect">
            <a:avLst/>
          </a:prstGeom>
        </p:spPr>
      </p:pic>
      <p:sp>
        <p:nvSpPr>
          <p:cNvPr id="12" name="TextBox 11">
            <a:extLst>
              <a:ext uri="{FF2B5EF4-FFF2-40B4-BE49-F238E27FC236}">
                <a16:creationId xmlns:a16="http://schemas.microsoft.com/office/drawing/2014/main" id="{74A708EB-DD22-B312-DCFF-9F2C75E24E88}"/>
              </a:ext>
            </a:extLst>
          </p:cNvPr>
          <p:cNvSpPr txBox="1"/>
          <p:nvPr/>
        </p:nvSpPr>
        <p:spPr>
          <a:xfrm>
            <a:off x="10134600" y="6667500"/>
            <a:ext cx="7638968" cy="4308872"/>
          </a:xfrm>
          <a:prstGeom prst="rect">
            <a:avLst/>
          </a:prstGeom>
          <a:noFill/>
        </p:spPr>
        <p:txBody>
          <a:bodyPr wrap="square" lIns="91440" tIns="45720" rIns="91440" bIns="45720" rtlCol="0" anchor="t">
            <a:spAutoFit/>
          </a:bodyPr>
          <a:lstStyle/>
          <a:p>
            <a:pPr>
              <a:buFont typeface="Arial" pitchFamily="2" charset="2"/>
              <a:buChar char="•"/>
            </a:pPr>
            <a:r>
              <a:rPr lang="en-US" sz="3200" dirty="0">
                <a:latin typeface="Sitka Text"/>
                <a:ea typeface="+mn-lt"/>
                <a:cs typeface="+mn-lt"/>
              </a:rPr>
              <a:t>Literally moved on a truck. Comes with wheels and gets taken off when being situated on-site</a:t>
            </a:r>
            <a:endParaRPr lang="en-US" sz="3200" dirty="0">
              <a:latin typeface="Sitka Text"/>
              <a:ea typeface="Calibri"/>
              <a:cs typeface="Calibri"/>
            </a:endParaRPr>
          </a:p>
          <a:p>
            <a:br>
              <a:rPr lang="en-US" dirty="0"/>
            </a:br>
            <a:endParaRPr lang="en-US" sz="3200" dirty="0">
              <a:latin typeface="Sitka Text"/>
              <a:ea typeface="Calibri"/>
              <a:cs typeface="Calibri"/>
            </a:endParaRPr>
          </a:p>
          <a:p>
            <a:pPr>
              <a:buFont typeface="Arial" pitchFamily="2" charset="2"/>
              <a:buChar char="•"/>
            </a:pPr>
            <a:r>
              <a:rPr lang="en-US" sz="3200" dirty="0">
                <a:latin typeface="Sitka Text"/>
                <a:ea typeface="+mn-lt"/>
                <a:cs typeface="+mn-lt"/>
              </a:rPr>
              <a:t>All MH are a uniform width </a:t>
            </a:r>
            <a:endParaRPr lang="en-US" sz="3200" dirty="0">
              <a:latin typeface="Sitka Text"/>
              <a:ea typeface="Calibri"/>
              <a:cs typeface="Calibri"/>
            </a:endParaRPr>
          </a:p>
          <a:p>
            <a:pPr>
              <a:buFont typeface="Arial" pitchFamily="2" charset="2"/>
              <a:buChar char="•"/>
            </a:pPr>
            <a:endParaRPr lang="en-US" sz="3200" dirty="0">
              <a:latin typeface="Sitka Text"/>
              <a:ea typeface="Calibri"/>
              <a:cs typeface="Calibri"/>
            </a:endParaRPr>
          </a:p>
          <a:p>
            <a:pPr>
              <a:buFont typeface="Arial" pitchFamily="2" charset="2"/>
              <a:buChar char="•"/>
            </a:pPr>
            <a:endParaRPr lang="en-US" sz="3200" dirty="0">
              <a:latin typeface="Sitka Text"/>
              <a:ea typeface="Calibri"/>
              <a:cs typeface="Calibri"/>
            </a:endParaRPr>
          </a:p>
          <a:p>
            <a:pPr marL="285750" indent="-285750">
              <a:buFont typeface="Wingdings" pitchFamily="2" charset="2"/>
              <a:buChar char="è"/>
            </a:pPr>
            <a:endParaRPr lang="en-US" sz="3200" dirty="0">
              <a:latin typeface="Sitka Text"/>
              <a:ea typeface="Calibri"/>
              <a:cs typeface="Calibri"/>
            </a:endParaRPr>
          </a:p>
        </p:txBody>
      </p:sp>
    </p:spTree>
    <p:extLst>
      <p:ext uri="{BB962C8B-B14F-4D97-AF65-F5344CB8AC3E}">
        <p14:creationId xmlns:p14="http://schemas.microsoft.com/office/powerpoint/2010/main" val="21072509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916FF2-FD7D-7DD3-719E-DD28985E0386}"/>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D9418DB2-72CD-8C9A-9B65-9FD7B70AA18E}"/>
              </a:ext>
            </a:extLst>
          </p:cNvPr>
          <p:cNvGrpSpPr/>
          <p:nvPr/>
        </p:nvGrpSpPr>
        <p:grpSpPr>
          <a:xfrm rot="5400000">
            <a:off x="8266720" y="-7944187"/>
            <a:ext cx="1754560" cy="18288000"/>
            <a:chOff x="0" y="0"/>
            <a:chExt cx="462106" cy="4816593"/>
          </a:xfrm>
        </p:grpSpPr>
        <p:sp>
          <p:nvSpPr>
            <p:cNvPr id="4" name="Freeform 4">
              <a:extLst>
                <a:ext uri="{FF2B5EF4-FFF2-40B4-BE49-F238E27FC236}">
                  <a16:creationId xmlns:a16="http://schemas.microsoft.com/office/drawing/2014/main" id="{9C77BFDA-7901-3471-EFA8-408DF1ED11E9}"/>
                </a:ext>
              </a:extLst>
            </p:cNvPr>
            <p:cNvSpPr/>
            <p:nvPr/>
          </p:nvSpPr>
          <p:spPr>
            <a:xfrm>
              <a:off x="0" y="0"/>
              <a:ext cx="462106" cy="4816592"/>
            </a:xfrm>
            <a:custGeom>
              <a:avLst/>
              <a:gdLst/>
              <a:ahLst/>
              <a:cxnLst/>
              <a:rect l="l" t="t" r="r" b="b"/>
              <a:pathLst>
                <a:path w="462106" h="4816592">
                  <a:moveTo>
                    <a:pt x="0" y="0"/>
                  </a:moveTo>
                  <a:lnTo>
                    <a:pt x="462106" y="0"/>
                  </a:lnTo>
                  <a:lnTo>
                    <a:pt x="462106" y="4816592"/>
                  </a:lnTo>
                  <a:lnTo>
                    <a:pt x="0" y="4816592"/>
                  </a:lnTo>
                  <a:close/>
                </a:path>
              </a:pathLst>
            </a:custGeom>
            <a:solidFill>
              <a:srgbClr val="203864"/>
            </a:solidFill>
          </p:spPr>
          <p:txBody>
            <a:bodyPr/>
            <a:lstStyle/>
            <a:p>
              <a:endParaRPr lang="en-US"/>
            </a:p>
          </p:txBody>
        </p:sp>
        <p:sp>
          <p:nvSpPr>
            <p:cNvPr id="5" name="TextBox 5">
              <a:extLst>
                <a:ext uri="{FF2B5EF4-FFF2-40B4-BE49-F238E27FC236}">
                  <a16:creationId xmlns:a16="http://schemas.microsoft.com/office/drawing/2014/main" id="{CE406BE9-467B-E048-B197-AF6B8FCB4D1E}"/>
                </a:ext>
              </a:extLst>
            </p:cNvPr>
            <p:cNvSpPr txBox="1"/>
            <p:nvPr/>
          </p:nvSpPr>
          <p:spPr>
            <a:xfrm>
              <a:off x="0" y="-47625"/>
              <a:ext cx="462106" cy="4864218"/>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EB1F2648-3F1A-2AA0-B896-09ABCE790D65}"/>
              </a:ext>
            </a:extLst>
          </p:cNvPr>
          <p:cNvSpPr txBox="1"/>
          <p:nvPr/>
        </p:nvSpPr>
        <p:spPr>
          <a:xfrm>
            <a:off x="952119" y="434927"/>
            <a:ext cx="15053310" cy="730969"/>
          </a:xfrm>
          <a:prstGeom prst="rect">
            <a:avLst/>
          </a:prstGeom>
        </p:spPr>
        <p:txBody>
          <a:bodyPr wrap="square" lIns="0" tIns="0" rIns="0" bIns="0" rtlCol="0" anchor="t">
            <a:spAutoFit/>
          </a:bodyPr>
          <a:lstStyle/>
          <a:p>
            <a:pPr>
              <a:lnSpc>
                <a:spcPts val="6018"/>
              </a:lnSpc>
              <a:spcBef>
                <a:spcPct val="0"/>
              </a:spcBef>
            </a:pPr>
            <a:r>
              <a:rPr lang="en-US" sz="4000" dirty="0">
                <a:solidFill>
                  <a:srgbClr val="FFFFFF"/>
                </a:solidFill>
                <a:latin typeface="League Spartan"/>
                <a:sym typeface="League Spartan"/>
              </a:rPr>
              <a:t>History</a:t>
            </a:r>
            <a:endParaRPr lang="en-US" dirty="0"/>
          </a:p>
        </p:txBody>
      </p:sp>
      <p:sp>
        <p:nvSpPr>
          <p:cNvPr id="7" name="AutoShape 7">
            <a:extLst>
              <a:ext uri="{FF2B5EF4-FFF2-40B4-BE49-F238E27FC236}">
                <a16:creationId xmlns:a16="http://schemas.microsoft.com/office/drawing/2014/main" id="{38268ECA-41B0-D61C-4087-72E4FDA63393}"/>
              </a:ext>
            </a:extLst>
          </p:cNvPr>
          <p:cNvSpPr/>
          <p:nvPr/>
        </p:nvSpPr>
        <p:spPr>
          <a:xfrm>
            <a:off x="953191" y="1192215"/>
            <a:ext cx="2618740" cy="0"/>
          </a:xfrm>
          <a:prstGeom prst="line">
            <a:avLst/>
          </a:prstGeom>
          <a:ln w="38100" cap="flat">
            <a:solidFill>
              <a:schemeClr val="bg1"/>
            </a:solidFill>
            <a:prstDash val="solid"/>
            <a:headEnd type="none" w="sm" len="sm"/>
            <a:tailEnd type="none" w="sm" len="sm"/>
          </a:ln>
        </p:spPr>
        <p:txBody>
          <a:bodyPr/>
          <a:lstStyle/>
          <a:p>
            <a:endParaRPr lang="en-US"/>
          </a:p>
        </p:txBody>
      </p:sp>
      <p:sp>
        <p:nvSpPr>
          <p:cNvPr id="38" name="Freeform 38">
            <a:extLst>
              <a:ext uri="{FF2B5EF4-FFF2-40B4-BE49-F238E27FC236}">
                <a16:creationId xmlns:a16="http://schemas.microsoft.com/office/drawing/2014/main" id="{2FF7EB61-C318-17B8-EAD5-03A19D2AA154}"/>
              </a:ext>
            </a:extLst>
          </p:cNvPr>
          <p:cNvSpPr/>
          <p:nvPr/>
        </p:nvSpPr>
        <p:spPr>
          <a:xfrm>
            <a:off x="16005429" y="206719"/>
            <a:ext cx="1768139" cy="993094"/>
          </a:xfrm>
          <a:custGeom>
            <a:avLst/>
            <a:gdLst/>
            <a:ahLst/>
            <a:cxnLst/>
            <a:rect l="l" t="t" r="r" b="b"/>
            <a:pathLst>
              <a:path w="1768139" h="993094">
                <a:moveTo>
                  <a:pt x="0" y="0"/>
                </a:moveTo>
                <a:lnTo>
                  <a:pt x="1768139" y="0"/>
                </a:lnTo>
                <a:lnTo>
                  <a:pt x="1768139" y="993094"/>
                </a:lnTo>
                <a:lnTo>
                  <a:pt x="0" y="993094"/>
                </a:lnTo>
                <a:lnTo>
                  <a:pt x="0" y="0"/>
                </a:lnTo>
                <a:close/>
              </a:path>
            </a:pathLst>
          </a:custGeom>
          <a:blipFill>
            <a:blip r:embed="rId3"/>
            <a:stretch>
              <a:fillRect/>
            </a:stretch>
          </a:blipFill>
        </p:spPr>
        <p:txBody>
          <a:bodyPr/>
          <a:lstStyle/>
          <a:p>
            <a:endParaRPr lang="en-US"/>
          </a:p>
        </p:txBody>
      </p:sp>
      <p:sp>
        <p:nvSpPr>
          <p:cNvPr id="8" name="Rectangle 7">
            <a:extLst>
              <a:ext uri="{FF2B5EF4-FFF2-40B4-BE49-F238E27FC236}">
                <a16:creationId xmlns:a16="http://schemas.microsoft.com/office/drawing/2014/main" id="{7252C1CB-87C6-E204-0BBE-93EF13442915}"/>
              </a:ext>
            </a:extLst>
          </p:cNvPr>
          <p:cNvSpPr/>
          <p:nvPr/>
        </p:nvSpPr>
        <p:spPr>
          <a:xfrm>
            <a:off x="948120" y="1931652"/>
            <a:ext cx="17187479" cy="80124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marL="457200" indent="-457200">
              <a:buFont typeface="Arial"/>
              <a:buChar char="•"/>
            </a:pPr>
            <a:r>
              <a:rPr lang="en-US" sz="2800" dirty="0">
                <a:solidFill>
                  <a:schemeClr val="tx1"/>
                </a:solidFill>
                <a:latin typeface="Sitka Text"/>
                <a:ea typeface="+mn-lt"/>
                <a:cs typeface="+mn-lt"/>
              </a:rPr>
              <a:t>Mobile homes and MH used interchangeably, but difference was established in 1974 through National Mobile Home Construction and Safety Act followed by 1976 HUD Manufactured Home Construction and Safety Standards (usually called HUD code) which set federal standards in areas.</a:t>
            </a:r>
            <a:endParaRPr lang="en-US" dirty="0">
              <a:solidFill>
                <a:schemeClr val="tx1"/>
              </a:solidFill>
              <a:latin typeface="Calibri"/>
              <a:ea typeface="+mn-lt"/>
              <a:cs typeface="+mn-lt"/>
            </a:endParaRPr>
          </a:p>
          <a:p>
            <a:pPr marL="457200" indent="-457200">
              <a:buFont typeface="Arial"/>
              <a:buChar char="•"/>
            </a:pPr>
            <a:endParaRPr lang="en-US" sz="2800" dirty="0">
              <a:solidFill>
                <a:schemeClr val="tx1"/>
              </a:solidFill>
              <a:latin typeface="Sitka Text"/>
              <a:ea typeface="+mn-lt"/>
              <a:cs typeface="+mn-lt"/>
            </a:endParaRPr>
          </a:p>
          <a:p>
            <a:pPr marL="457200" indent="-457200">
              <a:buFont typeface="Arial"/>
              <a:buChar char="•"/>
            </a:pPr>
            <a:endParaRPr lang="en-US" sz="2800" dirty="0">
              <a:solidFill>
                <a:schemeClr val="tx1"/>
              </a:solidFill>
              <a:latin typeface="Sitka Text"/>
              <a:ea typeface="+mn-lt"/>
              <a:cs typeface="+mn-lt"/>
            </a:endParaRPr>
          </a:p>
          <a:p>
            <a:pPr marL="457200" indent="-457200">
              <a:buFont typeface="Arial"/>
              <a:buChar char="•"/>
            </a:pPr>
            <a:r>
              <a:rPr lang="en-US" sz="2800" dirty="0">
                <a:solidFill>
                  <a:schemeClr val="tx1"/>
                </a:solidFill>
                <a:latin typeface="Sitka Text"/>
                <a:ea typeface="+mn-lt"/>
                <a:cs typeface="+mn-lt"/>
              </a:rPr>
              <a:t>Prior to 1976, mobile homes were mass produced due to the demand for affordable, moveable housing, but there was very little oversight when it came to building specifications. Starting in the early 1900s, people found they needed to be able to move to wherever jobs were available in order to provide for their families, and so the mobile home was born. </a:t>
            </a:r>
            <a:endParaRPr lang="en-US" sz="2800" dirty="0">
              <a:solidFill>
                <a:schemeClr val="tx1"/>
              </a:solidFill>
              <a:latin typeface="Sitka Text"/>
              <a:ea typeface="Calibri"/>
              <a:cs typeface="Calibri"/>
            </a:endParaRPr>
          </a:p>
          <a:p>
            <a:pPr marL="457200" indent="-457200">
              <a:buFont typeface="Arial"/>
              <a:buChar char="•"/>
            </a:pPr>
            <a:endParaRPr lang="en-US" sz="2800" dirty="0">
              <a:solidFill>
                <a:schemeClr val="tx1"/>
              </a:solidFill>
              <a:latin typeface="Sitka Text"/>
              <a:ea typeface="+mn-lt"/>
              <a:cs typeface="Calibri"/>
            </a:endParaRPr>
          </a:p>
          <a:p>
            <a:pPr marL="457200" indent="-457200">
              <a:buFont typeface="Arial"/>
              <a:buChar char="•"/>
            </a:pPr>
            <a:endParaRPr lang="en-US" sz="2800" dirty="0">
              <a:solidFill>
                <a:schemeClr val="tx1"/>
              </a:solidFill>
              <a:latin typeface="Sitka Text"/>
              <a:ea typeface="+mn-lt"/>
              <a:cs typeface="Calibri"/>
            </a:endParaRPr>
          </a:p>
          <a:p>
            <a:endParaRPr lang="en-US" dirty="0">
              <a:solidFill>
                <a:schemeClr val="tx1"/>
              </a:solidFill>
              <a:latin typeface="Calibri"/>
              <a:ea typeface="+mn-lt"/>
              <a:cs typeface="Calibri"/>
            </a:endParaRPr>
          </a:p>
          <a:p>
            <a:pPr marL="457200" indent="-457200">
              <a:buFont typeface="Arial"/>
              <a:buChar char="•"/>
            </a:pPr>
            <a:endParaRPr lang="en-US" sz="2800" dirty="0">
              <a:solidFill>
                <a:schemeClr val="tx1"/>
              </a:solidFill>
              <a:latin typeface="Sitka Text"/>
              <a:ea typeface="+mn-lt"/>
              <a:cs typeface="Calibri"/>
            </a:endParaRPr>
          </a:p>
          <a:p>
            <a:pPr marL="285750" indent="-285750">
              <a:buFont typeface="Arial" panose="020B0604020202020204" pitchFamily="34" charset="0"/>
              <a:buChar char="•"/>
            </a:pPr>
            <a:endParaRPr lang="en-US" sz="2800" dirty="0">
              <a:solidFill>
                <a:schemeClr val="tx1"/>
              </a:solidFill>
              <a:latin typeface="Sitka Text"/>
              <a:ea typeface="+mn-lt"/>
              <a:cs typeface="Calibri"/>
            </a:endParaRPr>
          </a:p>
        </p:txBody>
      </p:sp>
      <p:pic>
        <p:nvPicPr>
          <p:cNvPr id="9" name="Picture 8" descr="A building being built in a factory&#10;&#10;AI-generated content may be incorrect.">
            <a:extLst>
              <a:ext uri="{FF2B5EF4-FFF2-40B4-BE49-F238E27FC236}">
                <a16:creationId xmlns:a16="http://schemas.microsoft.com/office/drawing/2014/main" id="{B8731146-5371-BF57-698D-D1F38ECBDCAA}"/>
              </a:ext>
            </a:extLst>
          </p:cNvPr>
          <p:cNvPicPr>
            <a:picLocks noChangeAspect="1"/>
          </p:cNvPicPr>
          <p:nvPr/>
        </p:nvPicPr>
        <p:blipFill>
          <a:blip r:embed="rId4"/>
          <a:stretch>
            <a:fillRect/>
          </a:stretch>
        </p:blipFill>
        <p:spPr>
          <a:xfrm>
            <a:off x="5093305" y="5869847"/>
            <a:ext cx="8096250" cy="4419600"/>
          </a:xfrm>
          <a:prstGeom prst="rect">
            <a:avLst/>
          </a:prstGeom>
        </p:spPr>
      </p:pic>
    </p:spTree>
    <p:extLst>
      <p:ext uri="{BB962C8B-B14F-4D97-AF65-F5344CB8AC3E}">
        <p14:creationId xmlns:p14="http://schemas.microsoft.com/office/powerpoint/2010/main" val="27452257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FFC24-7C11-7258-CC0A-95D5FB08FE57}"/>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4BD9206D-6930-7695-2C23-8760D149B28C}"/>
              </a:ext>
            </a:extLst>
          </p:cNvPr>
          <p:cNvGrpSpPr/>
          <p:nvPr/>
        </p:nvGrpSpPr>
        <p:grpSpPr>
          <a:xfrm rot="5400000">
            <a:off x="8266720" y="-7944187"/>
            <a:ext cx="1754560" cy="18288000"/>
            <a:chOff x="0" y="0"/>
            <a:chExt cx="462106" cy="4816593"/>
          </a:xfrm>
        </p:grpSpPr>
        <p:sp>
          <p:nvSpPr>
            <p:cNvPr id="4" name="Freeform 4">
              <a:extLst>
                <a:ext uri="{FF2B5EF4-FFF2-40B4-BE49-F238E27FC236}">
                  <a16:creationId xmlns:a16="http://schemas.microsoft.com/office/drawing/2014/main" id="{2FA930B1-0BD4-B35C-9B24-B475D4433713}"/>
                </a:ext>
              </a:extLst>
            </p:cNvPr>
            <p:cNvSpPr/>
            <p:nvPr/>
          </p:nvSpPr>
          <p:spPr>
            <a:xfrm>
              <a:off x="0" y="0"/>
              <a:ext cx="462106" cy="4816592"/>
            </a:xfrm>
            <a:custGeom>
              <a:avLst/>
              <a:gdLst/>
              <a:ahLst/>
              <a:cxnLst/>
              <a:rect l="l" t="t" r="r" b="b"/>
              <a:pathLst>
                <a:path w="462106" h="4816592">
                  <a:moveTo>
                    <a:pt x="0" y="0"/>
                  </a:moveTo>
                  <a:lnTo>
                    <a:pt x="462106" y="0"/>
                  </a:lnTo>
                  <a:lnTo>
                    <a:pt x="462106" y="4816592"/>
                  </a:lnTo>
                  <a:lnTo>
                    <a:pt x="0" y="4816592"/>
                  </a:lnTo>
                  <a:close/>
                </a:path>
              </a:pathLst>
            </a:custGeom>
            <a:solidFill>
              <a:srgbClr val="203864"/>
            </a:solidFill>
          </p:spPr>
          <p:txBody>
            <a:bodyPr/>
            <a:lstStyle/>
            <a:p>
              <a:endParaRPr lang="en-US"/>
            </a:p>
          </p:txBody>
        </p:sp>
        <p:sp>
          <p:nvSpPr>
            <p:cNvPr id="5" name="TextBox 5">
              <a:extLst>
                <a:ext uri="{FF2B5EF4-FFF2-40B4-BE49-F238E27FC236}">
                  <a16:creationId xmlns:a16="http://schemas.microsoft.com/office/drawing/2014/main" id="{8FA5843D-0363-3E1D-40E4-23325942AB73}"/>
                </a:ext>
              </a:extLst>
            </p:cNvPr>
            <p:cNvSpPr txBox="1"/>
            <p:nvPr/>
          </p:nvSpPr>
          <p:spPr>
            <a:xfrm>
              <a:off x="0" y="-47625"/>
              <a:ext cx="462106" cy="4864218"/>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09976E3B-FE8A-0528-5FBB-975F0F2B68E7}"/>
              </a:ext>
            </a:extLst>
          </p:cNvPr>
          <p:cNvSpPr txBox="1"/>
          <p:nvPr/>
        </p:nvSpPr>
        <p:spPr>
          <a:xfrm>
            <a:off x="952119" y="434927"/>
            <a:ext cx="15053310" cy="730969"/>
          </a:xfrm>
          <a:prstGeom prst="rect">
            <a:avLst/>
          </a:prstGeom>
        </p:spPr>
        <p:txBody>
          <a:bodyPr wrap="square" lIns="0" tIns="0" rIns="0" bIns="0" rtlCol="0" anchor="t">
            <a:spAutoFit/>
          </a:bodyPr>
          <a:lstStyle/>
          <a:p>
            <a:pPr>
              <a:lnSpc>
                <a:spcPts val="6018"/>
              </a:lnSpc>
              <a:spcBef>
                <a:spcPct val="0"/>
              </a:spcBef>
            </a:pPr>
            <a:r>
              <a:rPr lang="en-US" sz="4000" dirty="0">
                <a:solidFill>
                  <a:srgbClr val="FFFFFF"/>
                </a:solidFill>
                <a:latin typeface="League Spartan"/>
                <a:sym typeface="League Spartan"/>
              </a:rPr>
              <a:t>Types of MH</a:t>
            </a:r>
            <a:endParaRPr lang="en-US" dirty="0"/>
          </a:p>
        </p:txBody>
      </p:sp>
      <p:sp>
        <p:nvSpPr>
          <p:cNvPr id="7" name="AutoShape 7">
            <a:extLst>
              <a:ext uri="{FF2B5EF4-FFF2-40B4-BE49-F238E27FC236}">
                <a16:creationId xmlns:a16="http://schemas.microsoft.com/office/drawing/2014/main" id="{0E5FAA98-70FB-BFC5-2351-A22D72290E92}"/>
              </a:ext>
            </a:extLst>
          </p:cNvPr>
          <p:cNvSpPr/>
          <p:nvPr/>
        </p:nvSpPr>
        <p:spPr>
          <a:xfrm>
            <a:off x="953191" y="1192215"/>
            <a:ext cx="2618740" cy="0"/>
          </a:xfrm>
          <a:prstGeom prst="line">
            <a:avLst/>
          </a:prstGeom>
          <a:ln w="38100" cap="flat">
            <a:solidFill>
              <a:schemeClr val="bg1"/>
            </a:solidFill>
            <a:prstDash val="solid"/>
            <a:headEnd type="none" w="sm" len="sm"/>
            <a:tailEnd type="none" w="sm" len="sm"/>
          </a:ln>
        </p:spPr>
        <p:txBody>
          <a:bodyPr/>
          <a:lstStyle/>
          <a:p>
            <a:endParaRPr lang="en-US"/>
          </a:p>
        </p:txBody>
      </p:sp>
      <p:sp>
        <p:nvSpPr>
          <p:cNvPr id="38" name="Freeform 38">
            <a:extLst>
              <a:ext uri="{FF2B5EF4-FFF2-40B4-BE49-F238E27FC236}">
                <a16:creationId xmlns:a16="http://schemas.microsoft.com/office/drawing/2014/main" id="{354E8059-4EE4-4A81-3A2D-EF7ACCBC8DCF}"/>
              </a:ext>
            </a:extLst>
          </p:cNvPr>
          <p:cNvSpPr/>
          <p:nvPr/>
        </p:nvSpPr>
        <p:spPr>
          <a:xfrm>
            <a:off x="16073474" y="568840"/>
            <a:ext cx="1768139" cy="993094"/>
          </a:xfrm>
          <a:custGeom>
            <a:avLst/>
            <a:gdLst/>
            <a:ahLst/>
            <a:cxnLst/>
            <a:rect l="l" t="t" r="r" b="b"/>
            <a:pathLst>
              <a:path w="1768139" h="993094">
                <a:moveTo>
                  <a:pt x="0" y="0"/>
                </a:moveTo>
                <a:lnTo>
                  <a:pt x="1768139" y="0"/>
                </a:lnTo>
                <a:lnTo>
                  <a:pt x="1768139" y="993094"/>
                </a:lnTo>
                <a:lnTo>
                  <a:pt x="0" y="993094"/>
                </a:lnTo>
                <a:lnTo>
                  <a:pt x="0" y="0"/>
                </a:lnTo>
                <a:close/>
              </a:path>
            </a:pathLst>
          </a:custGeom>
          <a:blipFill>
            <a:blip r:embed="rId3"/>
            <a:stretch>
              <a:fillRect/>
            </a:stretch>
          </a:blipFill>
        </p:spPr>
        <p:txBody>
          <a:bodyPr/>
          <a:lstStyle/>
          <a:p>
            <a:endParaRPr lang="en-US"/>
          </a:p>
        </p:txBody>
      </p:sp>
      <p:sp>
        <p:nvSpPr>
          <p:cNvPr id="8" name="Rectangle 7">
            <a:extLst>
              <a:ext uri="{FF2B5EF4-FFF2-40B4-BE49-F238E27FC236}">
                <a16:creationId xmlns:a16="http://schemas.microsoft.com/office/drawing/2014/main" id="{549C9D33-B749-93F6-7B95-DFA544475E3B}"/>
              </a:ext>
            </a:extLst>
          </p:cNvPr>
          <p:cNvSpPr/>
          <p:nvPr/>
        </p:nvSpPr>
        <p:spPr>
          <a:xfrm>
            <a:off x="948120" y="1931652"/>
            <a:ext cx="17187479" cy="80124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endParaRPr lang="en-US" sz="2800" dirty="0">
              <a:solidFill>
                <a:srgbClr val="253761"/>
              </a:solidFill>
              <a:latin typeface="Poppins" panose="00000500000000000000" pitchFamily="2" charset="0"/>
              <a:cs typeface="Poppins" panose="00000500000000000000" pitchFamily="2" charset="0"/>
            </a:endParaRPr>
          </a:p>
          <a:p>
            <a:endParaRPr lang="en-US" sz="2800" dirty="0">
              <a:solidFill>
                <a:srgbClr val="253761"/>
              </a:solidFill>
              <a:latin typeface="Poppins" panose="00000500000000000000" pitchFamily="2" charset="0"/>
              <a:cs typeface="Poppins" panose="00000500000000000000" pitchFamily="2" charset="0"/>
            </a:endParaRPr>
          </a:p>
        </p:txBody>
      </p:sp>
      <p:pic>
        <p:nvPicPr>
          <p:cNvPr id="9" name="Picture 8" descr="A small house on a trailer&#10;&#10;AI-generated content may be incorrect.">
            <a:extLst>
              <a:ext uri="{FF2B5EF4-FFF2-40B4-BE49-F238E27FC236}">
                <a16:creationId xmlns:a16="http://schemas.microsoft.com/office/drawing/2014/main" id="{4DD14C72-ADBD-E3BE-359C-779908D2A64D}"/>
              </a:ext>
            </a:extLst>
          </p:cNvPr>
          <p:cNvPicPr>
            <a:picLocks noChangeAspect="1"/>
          </p:cNvPicPr>
          <p:nvPr/>
        </p:nvPicPr>
        <p:blipFill>
          <a:blip r:embed="rId4"/>
          <a:stretch>
            <a:fillRect/>
          </a:stretch>
        </p:blipFill>
        <p:spPr>
          <a:xfrm>
            <a:off x="949204" y="1969627"/>
            <a:ext cx="9676327" cy="7935257"/>
          </a:xfrm>
          <a:prstGeom prst="rect">
            <a:avLst/>
          </a:prstGeom>
        </p:spPr>
      </p:pic>
      <p:sp>
        <p:nvSpPr>
          <p:cNvPr id="2" name="TextBox 1">
            <a:extLst>
              <a:ext uri="{FF2B5EF4-FFF2-40B4-BE49-F238E27FC236}">
                <a16:creationId xmlns:a16="http://schemas.microsoft.com/office/drawing/2014/main" id="{B018E09B-F66D-2016-DE25-65B79060D881}"/>
              </a:ext>
            </a:extLst>
          </p:cNvPr>
          <p:cNvSpPr txBox="1"/>
          <p:nvPr/>
        </p:nvSpPr>
        <p:spPr>
          <a:xfrm>
            <a:off x="11743764" y="3877235"/>
            <a:ext cx="5813612" cy="3046988"/>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9600" b="1" dirty="0">
                <a:latin typeface="Sitka Text"/>
                <a:ea typeface="Calibri"/>
                <a:cs typeface="Calibri"/>
              </a:rPr>
              <a:t>Single Wide</a:t>
            </a:r>
            <a:endParaRPr lang="en-US" sz="9600" b="1">
              <a:latin typeface="Sitka Text"/>
            </a:endParaRPr>
          </a:p>
        </p:txBody>
      </p:sp>
    </p:spTree>
    <p:extLst>
      <p:ext uri="{BB962C8B-B14F-4D97-AF65-F5344CB8AC3E}">
        <p14:creationId xmlns:p14="http://schemas.microsoft.com/office/powerpoint/2010/main" val="2327504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bg/>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allAtOnce"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9A625A-FF8E-F6B9-CE5A-681906783867}"/>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E0BB7887-FC0A-BB58-66B7-A0F89DE5F214}"/>
              </a:ext>
            </a:extLst>
          </p:cNvPr>
          <p:cNvGrpSpPr/>
          <p:nvPr/>
        </p:nvGrpSpPr>
        <p:grpSpPr>
          <a:xfrm rot="5400000">
            <a:off x="8266720" y="-7944187"/>
            <a:ext cx="1754560" cy="18288000"/>
            <a:chOff x="0" y="0"/>
            <a:chExt cx="462106" cy="4816593"/>
          </a:xfrm>
        </p:grpSpPr>
        <p:sp>
          <p:nvSpPr>
            <p:cNvPr id="4" name="Freeform 4">
              <a:extLst>
                <a:ext uri="{FF2B5EF4-FFF2-40B4-BE49-F238E27FC236}">
                  <a16:creationId xmlns:a16="http://schemas.microsoft.com/office/drawing/2014/main" id="{2A10FD22-3C36-2645-03D7-805AE6DFAC0D}"/>
                </a:ext>
              </a:extLst>
            </p:cNvPr>
            <p:cNvSpPr/>
            <p:nvPr/>
          </p:nvSpPr>
          <p:spPr>
            <a:xfrm>
              <a:off x="0" y="0"/>
              <a:ext cx="462106" cy="4816592"/>
            </a:xfrm>
            <a:custGeom>
              <a:avLst/>
              <a:gdLst/>
              <a:ahLst/>
              <a:cxnLst/>
              <a:rect l="l" t="t" r="r" b="b"/>
              <a:pathLst>
                <a:path w="462106" h="4816592">
                  <a:moveTo>
                    <a:pt x="0" y="0"/>
                  </a:moveTo>
                  <a:lnTo>
                    <a:pt x="462106" y="0"/>
                  </a:lnTo>
                  <a:lnTo>
                    <a:pt x="462106" y="4816592"/>
                  </a:lnTo>
                  <a:lnTo>
                    <a:pt x="0" y="4816592"/>
                  </a:lnTo>
                  <a:close/>
                </a:path>
              </a:pathLst>
            </a:custGeom>
            <a:solidFill>
              <a:srgbClr val="203864"/>
            </a:solidFill>
          </p:spPr>
          <p:txBody>
            <a:bodyPr/>
            <a:lstStyle/>
            <a:p>
              <a:endParaRPr lang="en-US"/>
            </a:p>
          </p:txBody>
        </p:sp>
        <p:sp>
          <p:nvSpPr>
            <p:cNvPr id="5" name="TextBox 5">
              <a:extLst>
                <a:ext uri="{FF2B5EF4-FFF2-40B4-BE49-F238E27FC236}">
                  <a16:creationId xmlns:a16="http://schemas.microsoft.com/office/drawing/2014/main" id="{3AC379B1-6495-E20F-9994-E7C78EAC720A}"/>
                </a:ext>
              </a:extLst>
            </p:cNvPr>
            <p:cNvSpPr txBox="1"/>
            <p:nvPr/>
          </p:nvSpPr>
          <p:spPr>
            <a:xfrm>
              <a:off x="0" y="-47625"/>
              <a:ext cx="462106" cy="4864218"/>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BB013248-088F-F5E3-649F-69D82AAC5107}"/>
              </a:ext>
            </a:extLst>
          </p:cNvPr>
          <p:cNvSpPr txBox="1"/>
          <p:nvPr/>
        </p:nvSpPr>
        <p:spPr>
          <a:xfrm>
            <a:off x="952119" y="434927"/>
            <a:ext cx="15053310" cy="730969"/>
          </a:xfrm>
          <a:prstGeom prst="rect">
            <a:avLst/>
          </a:prstGeom>
        </p:spPr>
        <p:txBody>
          <a:bodyPr wrap="square" lIns="0" tIns="0" rIns="0" bIns="0" rtlCol="0" anchor="t">
            <a:spAutoFit/>
          </a:bodyPr>
          <a:lstStyle/>
          <a:p>
            <a:pPr>
              <a:lnSpc>
                <a:spcPts val="6018"/>
              </a:lnSpc>
              <a:spcBef>
                <a:spcPct val="0"/>
              </a:spcBef>
            </a:pPr>
            <a:r>
              <a:rPr lang="en-US" sz="4000" dirty="0">
                <a:solidFill>
                  <a:srgbClr val="FFFFFF"/>
                </a:solidFill>
                <a:latin typeface="League Spartan"/>
                <a:sym typeface="League Spartan"/>
              </a:rPr>
              <a:t>Types of MH</a:t>
            </a:r>
            <a:endParaRPr lang="en-US" dirty="0"/>
          </a:p>
        </p:txBody>
      </p:sp>
      <p:sp>
        <p:nvSpPr>
          <p:cNvPr id="7" name="AutoShape 7">
            <a:extLst>
              <a:ext uri="{FF2B5EF4-FFF2-40B4-BE49-F238E27FC236}">
                <a16:creationId xmlns:a16="http://schemas.microsoft.com/office/drawing/2014/main" id="{C766F116-1475-2CE8-7585-CA1589508D26}"/>
              </a:ext>
            </a:extLst>
          </p:cNvPr>
          <p:cNvSpPr/>
          <p:nvPr/>
        </p:nvSpPr>
        <p:spPr>
          <a:xfrm>
            <a:off x="953191" y="1192215"/>
            <a:ext cx="2618740" cy="0"/>
          </a:xfrm>
          <a:prstGeom prst="line">
            <a:avLst/>
          </a:prstGeom>
          <a:ln w="38100" cap="flat">
            <a:solidFill>
              <a:schemeClr val="bg1"/>
            </a:solidFill>
            <a:prstDash val="solid"/>
            <a:headEnd type="none" w="sm" len="sm"/>
            <a:tailEnd type="none" w="sm" len="sm"/>
          </a:ln>
        </p:spPr>
        <p:txBody>
          <a:bodyPr/>
          <a:lstStyle/>
          <a:p>
            <a:endParaRPr lang="en-US"/>
          </a:p>
        </p:txBody>
      </p:sp>
      <p:sp>
        <p:nvSpPr>
          <p:cNvPr id="38" name="Freeform 38">
            <a:extLst>
              <a:ext uri="{FF2B5EF4-FFF2-40B4-BE49-F238E27FC236}">
                <a16:creationId xmlns:a16="http://schemas.microsoft.com/office/drawing/2014/main" id="{0A12D9F8-0150-3BBE-B5E1-7BDC735948F6}"/>
              </a:ext>
            </a:extLst>
          </p:cNvPr>
          <p:cNvSpPr/>
          <p:nvPr/>
        </p:nvSpPr>
        <p:spPr>
          <a:xfrm>
            <a:off x="16073474" y="568840"/>
            <a:ext cx="1768139" cy="993094"/>
          </a:xfrm>
          <a:custGeom>
            <a:avLst/>
            <a:gdLst/>
            <a:ahLst/>
            <a:cxnLst/>
            <a:rect l="l" t="t" r="r" b="b"/>
            <a:pathLst>
              <a:path w="1768139" h="993094">
                <a:moveTo>
                  <a:pt x="0" y="0"/>
                </a:moveTo>
                <a:lnTo>
                  <a:pt x="1768139" y="0"/>
                </a:lnTo>
                <a:lnTo>
                  <a:pt x="1768139" y="993094"/>
                </a:lnTo>
                <a:lnTo>
                  <a:pt x="0" y="993094"/>
                </a:lnTo>
                <a:lnTo>
                  <a:pt x="0" y="0"/>
                </a:lnTo>
                <a:close/>
              </a:path>
            </a:pathLst>
          </a:custGeom>
          <a:blipFill>
            <a:blip r:embed="rId3"/>
            <a:stretch>
              <a:fillRect/>
            </a:stretch>
          </a:blipFill>
        </p:spPr>
        <p:txBody>
          <a:bodyPr/>
          <a:lstStyle/>
          <a:p>
            <a:endParaRPr lang="en-US"/>
          </a:p>
        </p:txBody>
      </p:sp>
      <p:sp>
        <p:nvSpPr>
          <p:cNvPr id="8" name="Rectangle 7">
            <a:extLst>
              <a:ext uri="{FF2B5EF4-FFF2-40B4-BE49-F238E27FC236}">
                <a16:creationId xmlns:a16="http://schemas.microsoft.com/office/drawing/2014/main" id="{E6826E58-76FC-7912-9E3E-111BFDF9F7F1}"/>
              </a:ext>
            </a:extLst>
          </p:cNvPr>
          <p:cNvSpPr/>
          <p:nvPr/>
        </p:nvSpPr>
        <p:spPr>
          <a:xfrm>
            <a:off x="62856" y="2077328"/>
            <a:ext cx="18072743" cy="80124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endParaRPr lang="en-US" sz="2800" dirty="0">
              <a:solidFill>
                <a:srgbClr val="253761"/>
              </a:solidFill>
              <a:latin typeface="Poppins" panose="00000500000000000000" pitchFamily="2" charset="0"/>
              <a:cs typeface="Poppins" panose="00000500000000000000" pitchFamily="2" charset="0"/>
            </a:endParaRPr>
          </a:p>
          <a:p>
            <a:endParaRPr lang="en-US" sz="2800" dirty="0">
              <a:solidFill>
                <a:srgbClr val="253761"/>
              </a:solidFill>
              <a:latin typeface="Poppins" panose="00000500000000000000" pitchFamily="2" charset="0"/>
              <a:cs typeface="Poppins" panose="00000500000000000000" pitchFamily="2" charset="0"/>
            </a:endParaRPr>
          </a:p>
        </p:txBody>
      </p:sp>
      <p:pic>
        <p:nvPicPr>
          <p:cNvPr id="9" name="Picture 8" descr="A house on a lawn&#10;&#10;AI-generated content may be incorrect.">
            <a:extLst>
              <a:ext uri="{FF2B5EF4-FFF2-40B4-BE49-F238E27FC236}">
                <a16:creationId xmlns:a16="http://schemas.microsoft.com/office/drawing/2014/main" id="{02A4F62B-5961-025C-7363-EBC2FE4C2037}"/>
              </a:ext>
            </a:extLst>
          </p:cNvPr>
          <p:cNvPicPr>
            <a:picLocks noChangeAspect="1"/>
          </p:cNvPicPr>
          <p:nvPr/>
        </p:nvPicPr>
        <p:blipFill>
          <a:blip r:embed="rId4"/>
          <a:stretch>
            <a:fillRect/>
          </a:stretch>
        </p:blipFill>
        <p:spPr>
          <a:xfrm>
            <a:off x="949204" y="2716382"/>
            <a:ext cx="9676327" cy="6441747"/>
          </a:xfrm>
          <a:prstGeom prst="rect">
            <a:avLst/>
          </a:prstGeom>
        </p:spPr>
      </p:pic>
      <p:sp>
        <p:nvSpPr>
          <p:cNvPr id="2" name="TextBox 1">
            <a:extLst>
              <a:ext uri="{FF2B5EF4-FFF2-40B4-BE49-F238E27FC236}">
                <a16:creationId xmlns:a16="http://schemas.microsoft.com/office/drawing/2014/main" id="{22C19429-F9C2-EC22-D302-5E158DC2E34D}"/>
              </a:ext>
            </a:extLst>
          </p:cNvPr>
          <p:cNvSpPr txBox="1"/>
          <p:nvPr/>
        </p:nvSpPr>
        <p:spPr>
          <a:xfrm>
            <a:off x="11743764" y="3877235"/>
            <a:ext cx="5813612" cy="3046988"/>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9600" b="1">
                <a:latin typeface="Sitka Text"/>
                <a:ea typeface="Calibri"/>
                <a:cs typeface="Calibri"/>
              </a:rPr>
              <a:t>Double</a:t>
            </a:r>
          </a:p>
          <a:p>
            <a:r>
              <a:rPr lang="en-US" sz="9600" b="1" dirty="0">
                <a:latin typeface="Sitka Text"/>
                <a:ea typeface="Calibri"/>
                <a:cs typeface="Calibri"/>
              </a:rPr>
              <a:t>Wide</a:t>
            </a:r>
            <a:endParaRPr lang="en-US" sz="9600" b="1" dirty="0">
              <a:latin typeface="Sitka Text"/>
            </a:endParaRPr>
          </a:p>
        </p:txBody>
      </p:sp>
    </p:spTree>
    <p:extLst>
      <p:ext uri="{BB962C8B-B14F-4D97-AF65-F5344CB8AC3E}">
        <p14:creationId xmlns:p14="http://schemas.microsoft.com/office/powerpoint/2010/main" val="2620183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bg/>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allAtOnce"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FAD8D0-0D6D-793D-C9C5-699A6F8DE7E5}"/>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E1345A2F-AFE1-CB36-DF2E-5ADF41066122}"/>
              </a:ext>
            </a:extLst>
          </p:cNvPr>
          <p:cNvGrpSpPr/>
          <p:nvPr/>
        </p:nvGrpSpPr>
        <p:grpSpPr>
          <a:xfrm rot="5400000">
            <a:off x="8266720" y="-7944187"/>
            <a:ext cx="1754560" cy="18288000"/>
            <a:chOff x="0" y="0"/>
            <a:chExt cx="462106" cy="4816593"/>
          </a:xfrm>
        </p:grpSpPr>
        <p:sp>
          <p:nvSpPr>
            <p:cNvPr id="4" name="Freeform 4">
              <a:extLst>
                <a:ext uri="{FF2B5EF4-FFF2-40B4-BE49-F238E27FC236}">
                  <a16:creationId xmlns:a16="http://schemas.microsoft.com/office/drawing/2014/main" id="{F4665C56-221C-1F40-CABE-01D54ECA9E00}"/>
                </a:ext>
              </a:extLst>
            </p:cNvPr>
            <p:cNvSpPr/>
            <p:nvPr/>
          </p:nvSpPr>
          <p:spPr>
            <a:xfrm>
              <a:off x="0" y="0"/>
              <a:ext cx="462106" cy="4816592"/>
            </a:xfrm>
            <a:custGeom>
              <a:avLst/>
              <a:gdLst/>
              <a:ahLst/>
              <a:cxnLst/>
              <a:rect l="l" t="t" r="r" b="b"/>
              <a:pathLst>
                <a:path w="462106" h="4816592">
                  <a:moveTo>
                    <a:pt x="0" y="0"/>
                  </a:moveTo>
                  <a:lnTo>
                    <a:pt x="462106" y="0"/>
                  </a:lnTo>
                  <a:lnTo>
                    <a:pt x="462106" y="4816592"/>
                  </a:lnTo>
                  <a:lnTo>
                    <a:pt x="0" y="4816592"/>
                  </a:lnTo>
                  <a:close/>
                </a:path>
              </a:pathLst>
            </a:custGeom>
            <a:solidFill>
              <a:srgbClr val="203864"/>
            </a:solidFill>
          </p:spPr>
          <p:txBody>
            <a:bodyPr/>
            <a:lstStyle/>
            <a:p>
              <a:endParaRPr lang="en-US"/>
            </a:p>
          </p:txBody>
        </p:sp>
        <p:sp>
          <p:nvSpPr>
            <p:cNvPr id="5" name="TextBox 5">
              <a:extLst>
                <a:ext uri="{FF2B5EF4-FFF2-40B4-BE49-F238E27FC236}">
                  <a16:creationId xmlns:a16="http://schemas.microsoft.com/office/drawing/2014/main" id="{5CA55324-B9C5-E574-DCF8-67A1505164FE}"/>
                </a:ext>
              </a:extLst>
            </p:cNvPr>
            <p:cNvSpPr txBox="1"/>
            <p:nvPr/>
          </p:nvSpPr>
          <p:spPr>
            <a:xfrm>
              <a:off x="0" y="-47625"/>
              <a:ext cx="462106" cy="4864218"/>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90D7339E-1F13-5908-A4C1-01CDAD8F07F7}"/>
              </a:ext>
            </a:extLst>
          </p:cNvPr>
          <p:cNvSpPr txBox="1"/>
          <p:nvPr/>
        </p:nvSpPr>
        <p:spPr>
          <a:xfrm>
            <a:off x="952119" y="434927"/>
            <a:ext cx="15053310" cy="730969"/>
          </a:xfrm>
          <a:prstGeom prst="rect">
            <a:avLst/>
          </a:prstGeom>
        </p:spPr>
        <p:txBody>
          <a:bodyPr wrap="square" lIns="0" tIns="0" rIns="0" bIns="0" rtlCol="0" anchor="t">
            <a:spAutoFit/>
          </a:bodyPr>
          <a:lstStyle/>
          <a:p>
            <a:pPr>
              <a:lnSpc>
                <a:spcPts val="6018"/>
              </a:lnSpc>
              <a:spcBef>
                <a:spcPct val="0"/>
              </a:spcBef>
            </a:pPr>
            <a:r>
              <a:rPr lang="en-US" sz="4000" dirty="0">
                <a:solidFill>
                  <a:srgbClr val="FFFFFF"/>
                </a:solidFill>
                <a:latin typeface="League Spartan"/>
                <a:sym typeface="League Spartan"/>
              </a:rPr>
              <a:t>Types of MH</a:t>
            </a:r>
            <a:endParaRPr lang="en-US" dirty="0"/>
          </a:p>
        </p:txBody>
      </p:sp>
      <p:sp>
        <p:nvSpPr>
          <p:cNvPr id="7" name="AutoShape 7">
            <a:extLst>
              <a:ext uri="{FF2B5EF4-FFF2-40B4-BE49-F238E27FC236}">
                <a16:creationId xmlns:a16="http://schemas.microsoft.com/office/drawing/2014/main" id="{5014738F-1AE4-A458-36DB-6630128B487F}"/>
              </a:ext>
            </a:extLst>
          </p:cNvPr>
          <p:cNvSpPr/>
          <p:nvPr/>
        </p:nvSpPr>
        <p:spPr>
          <a:xfrm>
            <a:off x="953191" y="1192215"/>
            <a:ext cx="2618740" cy="0"/>
          </a:xfrm>
          <a:prstGeom prst="line">
            <a:avLst/>
          </a:prstGeom>
          <a:ln w="38100" cap="flat">
            <a:solidFill>
              <a:schemeClr val="bg1"/>
            </a:solidFill>
            <a:prstDash val="solid"/>
            <a:headEnd type="none" w="sm" len="sm"/>
            <a:tailEnd type="none" w="sm" len="sm"/>
          </a:ln>
        </p:spPr>
        <p:txBody>
          <a:bodyPr/>
          <a:lstStyle/>
          <a:p>
            <a:endParaRPr lang="en-US"/>
          </a:p>
        </p:txBody>
      </p:sp>
      <p:sp>
        <p:nvSpPr>
          <p:cNvPr id="38" name="Freeform 38">
            <a:extLst>
              <a:ext uri="{FF2B5EF4-FFF2-40B4-BE49-F238E27FC236}">
                <a16:creationId xmlns:a16="http://schemas.microsoft.com/office/drawing/2014/main" id="{70D2B408-E208-F658-6538-25A509E55D8C}"/>
              </a:ext>
            </a:extLst>
          </p:cNvPr>
          <p:cNvSpPr/>
          <p:nvPr/>
        </p:nvSpPr>
        <p:spPr>
          <a:xfrm>
            <a:off x="16073474" y="568840"/>
            <a:ext cx="1768139" cy="993094"/>
          </a:xfrm>
          <a:custGeom>
            <a:avLst/>
            <a:gdLst/>
            <a:ahLst/>
            <a:cxnLst/>
            <a:rect l="l" t="t" r="r" b="b"/>
            <a:pathLst>
              <a:path w="1768139" h="993094">
                <a:moveTo>
                  <a:pt x="0" y="0"/>
                </a:moveTo>
                <a:lnTo>
                  <a:pt x="1768139" y="0"/>
                </a:lnTo>
                <a:lnTo>
                  <a:pt x="1768139" y="993094"/>
                </a:lnTo>
                <a:lnTo>
                  <a:pt x="0" y="993094"/>
                </a:lnTo>
                <a:lnTo>
                  <a:pt x="0" y="0"/>
                </a:lnTo>
                <a:close/>
              </a:path>
            </a:pathLst>
          </a:custGeom>
          <a:blipFill>
            <a:blip r:embed="rId3"/>
            <a:stretch>
              <a:fillRect/>
            </a:stretch>
          </a:blipFill>
        </p:spPr>
        <p:txBody>
          <a:bodyPr/>
          <a:lstStyle/>
          <a:p>
            <a:endParaRPr lang="en-US"/>
          </a:p>
        </p:txBody>
      </p:sp>
      <p:sp>
        <p:nvSpPr>
          <p:cNvPr id="8" name="Rectangle 7">
            <a:extLst>
              <a:ext uri="{FF2B5EF4-FFF2-40B4-BE49-F238E27FC236}">
                <a16:creationId xmlns:a16="http://schemas.microsoft.com/office/drawing/2014/main" id="{AA0FBA8B-C196-A2BC-A898-9769F835AB8F}"/>
              </a:ext>
            </a:extLst>
          </p:cNvPr>
          <p:cNvSpPr/>
          <p:nvPr/>
        </p:nvSpPr>
        <p:spPr>
          <a:xfrm>
            <a:off x="62856" y="2077328"/>
            <a:ext cx="18072743" cy="80124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endParaRPr lang="en-US" sz="2800" dirty="0">
              <a:solidFill>
                <a:srgbClr val="253761"/>
              </a:solidFill>
              <a:latin typeface="Poppins" panose="00000500000000000000" pitchFamily="2" charset="0"/>
              <a:cs typeface="Poppins" panose="00000500000000000000" pitchFamily="2" charset="0"/>
            </a:endParaRPr>
          </a:p>
          <a:p>
            <a:endParaRPr lang="en-US" sz="2800" dirty="0">
              <a:solidFill>
                <a:srgbClr val="253761"/>
              </a:solidFill>
              <a:latin typeface="Poppins" panose="00000500000000000000" pitchFamily="2" charset="0"/>
              <a:cs typeface="Poppins" panose="00000500000000000000" pitchFamily="2" charset="0"/>
            </a:endParaRPr>
          </a:p>
        </p:txBody>
      </p:sp>
      <p:pic>
        <p:nvPicPr>
          <p:cNvPr id="9" name="Picture 8" descr="A house with a porch&#10;&#10;AI-generated content may be incorrect.">
            <a:extLst>
              <a:ext uri="{FF2B5EF4-FFF2-40B4-BE49-F238E27FC236}">
                <a16:creationId xmlns:a16="http://schemas.microsoft.com/office/drawing/2014/main" id="{A34A0988-9601-1227-F8E2-0480897E5145}"/>
              </a:ext>
            </a:extLst>
          </p:cNvPr>
          <p:cNvPicPr>
            <a:picLocks noChangeAspect="1"/>
          </p:cNvPicPr>
          <p:nvPr/>
        </p:nvPicPr>
        <p:blipFill>
          <a:blip r:embed="rId4"/>
          <a:stretch>
            <a:fillRect/>
          </a:stretch>
        </p:blipFill>
        <p:spPr>
          <a:xfrm>
            <a:off x="949204" y="2924960"/>
            <a:ext cx="9676327" cy="6024591"/>
          </a:xfrm>
          <a:prstGeom prst="rect">
            <a:avLst/>
          </a:prstGeom>
        </p:spPr>
      </p:pic>
      <p:sp>
        <p:nvSpPr>
          <p:cNvPr id="2" name="TextBox 1">
            <a:extLst>
              <a:ext uri="{FF2B5EF4-FFF2-40B4-BE49-F238E27FC236}">
                <a16:creationId xmlns:a16="http://schemas.microsoft.com/office/drawing/2014/main" id="{00819A61-D613-AF48-47FF-E38F45C0DFE0}"/>
              </a:ext>
            </a:extLst>
          </p:cNvPr>
          <p:cNvSpPr txBox="1"/>
          <p:nvPr/>
        </p:nvSpPr>
        <p:spPr>
          <a:xfrm>
            <a:off x="11743764" y="3877235"/>
            <a:ext cx="5813612" cy="3046988"/>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9600" b="1" dirty="0">
                <a:latin typeface="Sitka Text"/>
                <a:ea typeface="Calibri"/>
                <a:cs typeface="Calibri"/>
              </a:rPr>
              <a:t>Triple</a:t>
            </a:r>
          </a:p>
          <a:p>
            <a:r>
              <a:rPr lang="en-US" sz="9600" b="1" dirty="0">
                <a:latin typeface="Sitka Text"/>
                <a:ea typeface="Calibri"/>
                <a:cs typeface="Calibri"/>
              </a:rPr>
              <a:t>Wide</a:t>
            </a:r>
            <a:endParaRPr lang="en-US" sz="9600" b="1" dirty="0">
              <a:latin typeface="Sitka Text"/>
            </a:endParaRPr>
          </a:p>
        </p:txBody>
      </p:sp>
    </p:spTree>
    <p:extLst>
      <p:ext uri="{BB962C8B-B14F-4D97-AF65-F5344CB8AC3E}">
        <p14:creationId xmlns:p14="http://schemas.microsoft.com/office/powerpoint/2010/main" val="1050714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bg/>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allAtOnce"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55153-3ABF-057D-D2D5-B5F3465B02DE}"/>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9644E727-2E36-BC2E-17E8-A081727D71A0}"/>
              </a:ext>
            </a:extLst>
          </p:cNvPr>
          <p:cNvGrpSpPr/>
          <p:nvPr/>
        </p:nvGrpSpPr>
        <p:grpSpPr>
          <a:xfrm rot="5400000">
            <a:off x="8266720" y="-7944187"/>
            <a:ext cx="1754560" cy="18288000"/>
            <a:chOff x="0" y="0"/>
            <a:chExt cx="462106" cy="4816593"/>
          </a:xfrm>
        </p:grpSpPr>
        <p:sp>
          <p:nvSpPr>
            <p:cNvPr id="4" name="Freeform 4">
              <a:extLst>
                <a:ext uri="{FF2B5EF4-FFF2-40B4-BE49-F238E27FC236}">
                  <a16:creationId xmlns:a16="http://schemas.microsoft.com/office/drawing/2014/main" id="{4DD9B08C-11B0-D647-C2AB-18FA7E2C8A04}"/>
                </a:ext>
              </a:extLst>
            </p:cNvPr>
            <p:cNvSpPr/>
            <p:nvPr/>
          </p:nvSpPr>
          <p:spPr>
            <a:xfrm>
              <a:off x="0" y="0"/>
              <a:ext cx="462106" cy="4816592"/>
            </a:xfrm>
            <a:custGeom>
              <a:avLst/>
              <a:gdLst/>
              <a:ahLst/>
              <a:cxnLst/>
              <a:rect l="l" t="t" r="r" b="b"/>
              <a:pathLst>
                <a:path w="462106" h="4816592">
                  <a:moveTo>
                    <a:pt x="0" y="0"/>
                  </a:moveTo>
                  <a:lnTo>
                    <a:pt x="462106" y="0"/>
                  </a:lnTo>
                  <a:lnTo>
                    <a:pt x="462106" y="4816592"/>
                  </a:lnTo>
                  <a:lnTo>
                    <a:pt x="0" y="4816592"/>
                  </a:lnTo>
                  <a:close/>
                </a:path>
              </a:pathLst>
            </a:custGeom>
            <a:solidFill>
              <a:srgbClr val="203864"/>
            </a:solidFill>
          </p:spPr>
          <p:txBody>
            <a:bodyPr/>
            <a:lstStyle/>
            <a:p>
              <a:endParaRPr lang="en-US"/>
            </a:p>
          </p:txBody>
        </p:sp>
        <p:sp>
          <p:nvSpPr>
            <p:cNvPr id="5" name="TextBox 5">
              <a:extLst>
                <a:ext uri="{FF2B5EF4-FFF2-40B4-BE49-F238E27FC236}">
                  <a16:creationId xmlns:a16="http://schemas.microsoft.com/office/drawing/2014/main" id="{98771229-50E0-0E8A-4C5D-6EC117FC0D79}"/>
                </a:ext>
              </a:extLst>
            </p:cNvPr>
            <p:cNvSpPr txBox="1"/>
            <p:nvPr/>
          </p:nvSpPr>
          <p:spPr>
            <a:xfrm>
              <a:off x="0" y="-47625"/>
              <a:ext cx="462106" cy="4864218"/>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87233363-50AA-D3D4-0B85-69CAA297DB23}"/>
              </a:ext>
            </a:extLst>
          </p:cNvPr>
          <p:cNvSpPr txBox="1"/>
          <p:nvPr/>
        </p:nvSpPr>
        <p:spPr>
          <a:xfrm>
            <a:off x="952119" y="434927"/>
            <a:ext cx="15053310" cy="730969"/>
          </a:xfrm>
          <a:prstGeom prst="rect">
            <a:avLst/>
          </a:prstGeom>
        </p:spPr>
        <p:txBody>
          <a:bodyPr wrap="square" lIns="0" tIns="0" rIns="0" bIns="0" rtlCol="0" anchor="t">
            <a:spAutoFit/>
          </a:bodyPr>
          <a:lstStyle/>
          <a:p>
            <a:pPr>
              <a:lnSpc>
                <a:spcPts val="6018"/>
              </a:lnSpc>
              <a:spcBef>
                <a:spcPct val="0"/>
              </a:spcBef>
            </a:pPr>
            <a:r>
              <a:rPr lang="en-US" sz="4000" dirty="0">
                <a:solidFill>
                  <a:srgbClr val="FFFFFF"/>
                </a:solidFill>
                <a:latin typeface="League Spartan"/>
                <a:sym typeface="League Spartan"/>
              </a:rPr>
              <a:t>Types of MH</a:t>
            </a:r>
            <a:endParaRPr lang="en-US" dirty="0"/>
          </a:p>
        </p:txBody>
      </p:sp>
      <p:sp>
        <p:nvSpPr>
          <p:cNvPr id="7" name="AutoShape 7">
            <a:extLst>
              <a:ext uri="{FF2B5EF4-FFF2-40B4-BE49-F238E27FC236}">
                <a16:creationId xmlns:a16="http://schemas.microsoft.com/office/drawing/2014/main" id="{2F84DE95-E6EB-83EA-4331-C5047A3159FE}"/>
              </a:ext>
            </a:extLst>
          </p:cNvPr>
          <p:cNvSpPr/>
          <p:nvPr/>
        </p:nvSpPr>
        <p:spPr>
          <a:xfrm>
            <a:off x="953191" y="1192215"/>
            <a:ext cx="2618740" cy="0"/>
          </a:xfrm>
          <a:prstGeom prst="line">
            <a:avLst/>
          </a:prstGeom>
          <a:ln w="38100" cap="flat">
            <a:solidFill>
              <a:schemeClr val="bg1"/>
            </a:solidFill>
            <a:prstDash val="solid"/>
            <a:headEnd type="none" w="sm" len="sm"/>
            <a:tailEnd type="none" w="sm" len="sm"/>
          </a:ln>
        </p:spPr>
        <p:txBody>
          <a:bodyPr/>
          <a:lstStyle/>
          <a:p>
            <a:endParaRPr lang="en-US"/>
          </a:p>
        </p:txBody>
      </p:sp>
      <p:sp>
        <p:nvSpPr>
          <p:cNvPr id="38" name="Freeform 38">
            <a:extLst>
              <a:ext uri="{FF2B5EF4-FFF2-40B4-BE49-F238E27FC236}">
                <a16:creationId xmlns:a16="http://schemas.microsoft.com/office/drawing/2014/main" id="{586669DA-6529-1CD5-2D26-B8D6335E7E3C}"/>
              </a:ext>
            </a:extLst>
          </p:cNvPr>
          <p:cNvSpPr/>
          <p:nvPr/>
        </p:nvSpPr>
        <p:spPr>
          <a:xfrm>
            <a:off x="16073474" y="568840"/>
            <a:ext cx="1768139" cy="993094"/>
          </a:xfrm>
          <a:custGeom>
            <a:avLst/>
            <a:gdLst/>
            <a:ahLst/>
            <a:cxnLst/>
            <a:rect l="l" t="t" r="r" b="b"/>
            <a:pathLst>
              <a:path w="1768139" h="993094">
                <a:moveTo>
                  <a:pt x="0" y="0"/>
                </a:moveTo>
                <a:lnTo>
                  <a:pt x="1768139" y="0"/>
                </a:lnTo>
                <a:lnTo>
                  <a:pt x="1768139" y="993094"/>
                </a:lnTo>
                <a:lnTo>
                  <a:pt x="0" y="993094"/>
                </a:lnTo>
                <a:lnTo>
                  <a:pt x="0" y="0"/>
                </a:lnTo>
                <a:close/>
              </a:path>
            </a:pathLst>
          </a:custGeom>
          <a:blipFill>
            <a:blip r:embed="rId3"/>
            <a:stretch>
              <a:fillRect/>
            </a:stretch>
          </a:blipFill>
        </p:spPr>
        <p:txBody>
          <a:bodyPr/>
          <a:lstStyle/>
          <a:p>
            <a:endParaRPr lang="en-US"/>
          </a:p>
        </p:txBody>
      </p:sp>
      <p:sp>
        <p:nvSpPr>
          <p:cNvPr id="8" name="Rectangle 7">
            <a:extLst>
              <a:ext uri="{FF2B5EF4-FFF2-40B4-BE49-F238E27FC236}">
                <a16:creationId xmlns:a16="http://schemas.microsoft.com/office/drawing/2014/main" id="{18AFA85F-9381-A1AD-B728-876D58EB7BA6}"/>
              </a:ext>
            </a:extLst>
          </p:cNvPr>
          <p:cNvSpPr/>
          <p:nvPr/>
        </p:nvSpPr>
        <p:spPr>
          <a:xfrm>
            <a:off x="62856" y="2077328"/>
            <a:ext cx="18072743" cy="80124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endParaRPr lang="en-US" sz="2800" dirty="0">
              <a:solidFill>
                <a:srgbClr val="253761"/>
              </a:solidFill>
              <a:latin typeface="Poppins" panose="00000500000000000000" pitchFamily="2" charset="0"/>
              <a:cs typeface="Poppins" panose="00000500000000000000" pitchFamily="2" charset="0"/>
            </a:endParaRPr>
          </a:p>
          <a:p>
            <a:endParaRPr lang="en-US" sz="2800" dirty="0">
              <a:solidFill>
                <a:srgbClr val="253761"/>
              </a:solidFill>
              <a:latin typeface="Poppins" panose="00000500000000000000" pitchFamily="2" charset="0"/>
              <a:cs typeface="Poppins" panose="00000500000000000000" pitchFamily="2" charset="0"/>
            </a:endParaRPr>
          </a:p>
        </p:txBody>
      </p:sp>
      <p:pic>
        <p:nvPicPr>
          <p:cNvPr id="9" name="Picture 8" descr="A drawing of a house&#10;&#10;AI-generated content may be incorrect.">
            <a:extLst>
              <a:ext uri="{FF2B5EF4-FFF2-40B4-BE49-F238E27FC236}">
                <a16:creationId xmlns:a16="http://schemas.microsoft.com/office/drawing/2014/main" id="{04E29060-C074-1DEB-4741-2910503B4244}"/>
              </a:ext>
            </a:extLst>
          </p:cNvPr>
          <p:cNvPicPr>
            <a:picLocks noChangeAspect="1"/>
          </p:cNvPicPr>
          <p:nvPr/>
        </p:nvPicPr>
        <p:blipFill>
          <a:blip r:embed="rId4"/>
          <a:stretch>
            <a:fillRect/>
          </a:stretch>
        </p:blipFill>
        <p:spPr>
          <a:xfrm>
            <a:off x="398101" y="2431901"/>
            <a:ext cx="7730533" cy="6024591"/>
          </a:xfrm>
          <a:prstGeom prst="rect">
            <a:avLst/>
          </a:prstGeom>
        </p:spPr>
      </p:pic>
      <p:sp>
        <p:nvSpPr>
          <p:cNvPr id="2" name="TextBox 1">
            <a:extLst>
              <a:ext uri="{FF2B5EF4-FFF2-40B4-BE49-F238E27FC236}">
                <a16:creationId xmlns:a16="http://schemas.microsoft.com/office/drawing/2014/main" id="{42FACA07-5975-D2CF-1186-58B2BF0446D5}"/>
              </a:ext>
            </a:extLst>
          </p:cNvPr>
          <p:cNvSpPr txBox="1"/>
          <p:nvPr/>
        </p:nvSpPr>
        <p:spPr>
          <a:xfrm>
            <a:off x="10253382" y="2431676"/>
            <a:ext cx="5813612" cy="1569660"/>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9600" b="1" dirty="0">
                <a:latin typeface="Sitka Text"/>
                <a:ea typeface="Calibri"/>
                <a:cs typeface="Calibri"/>
              </a:rPr>
              <a:t>Modular</a:t>
            </a:r>
            <a:endParaRPr lang="en-US" dirty="0"/>
          </a:p>
        </p:txBody>
      </p:sp>
      <p:pic>
        <p:nvPicPr>
          <p:cNvPr id="11" name="Picture 10" descr="A large warehouse with several wooden pallets&#10;&#10;AI-generated content may be incorrect.">
            <a:extLst>
              <a:ext uri="{FF2B5EF4-FFF2-40B4-BE49-F238E27FC236}">
                <a16:creationId xmlns:a16="http://schemas.microsoft.com/office/drawing/2014/main" id="{299590E5-10E0-9667-13E7-C5F6B2414CC2}"/>
              </a:ext>
            </a:extLst>
          </p:cNvPr>
          <p:cNvPicPr>
            <a:picLocks noChangeAspect="1"/>
          </p:cNvPicPr>
          <p:nvPr/>
        </p:nvPicPr>
        <p:blipFill>
          <a:blip r:embed="rId5"/>
          <a:stretch>
            <a:fillRect/>
          </a:stretch>
        </p:blipFill>
        <p:spPr>
          <a:xfrm>
            <a:off x="9297520" y="4382060"/>
            <a:ext cx="7671548" cy="4582086"/>
          </a:xfrm>
          <a:prstGeom prst="rect">
            <a:avLst/>
          </a:prstGeom>
        </p:spPr>
      </p:pic>
    </p:spTree>
    <p:extLst>
      <p:ext uri="{BB962C8B-B14F-4D97-AF65-F5344CB8AC3E}">
        <p14:creationId xmlns:p14="http://schemas.microsoft.com/office/powerpoint/2010/main" val="2009764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bg/>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allAtOnce"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F6FC5-3EEF-A7DD-E45E-FF33B39521C7}"/>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D27484FD-CF64-8F63-CD1F-969B1C0D45A4}"/>
              </a:ext>
            </a:extLst>
          </p:cNvPr>
          <p:cNvGrpSpPr/>
          <p:nvPr/>
        </p:nvGrpSpPr>
        <p:grpSpPr>
          <a:xfrm rot="5400000">
            <a:off x="8266720" y="-8440734"/>
            <a:ext cx="1754560" cy="18288000"/>
            <a:chOff x="0" y="0"/>
            <a:chExt cx="462106" cy="4816593"/>
          </a:xfrm>
        </p:grpSpPr>
        <p:sp>
          <p:nvSpPr>
            <p:cNvPr id="4" name="Freeform 4">
              <a:extLst>
                <a:ext uri="{FF2B5EF4-FFF2-40B4-BE49-F238E27FC236}">
                  <a16:creationId xmlns:a16="http://schemas.microsoft.com/office/drawing/2014/main" id="{83C332BE-32FC-9018-D904-0A588D8CBF7B}"/>
                </a:ext>
              </a:extLst>
            </p:cNvPr>
            <p:cNvSpPr/>
            <p:nvPr/>
          </p:nvSpPr>
          <p:spPr>
            <a:xfrm>
              <a:off x="0" y="0"/>
              <a:ext cx="462106" cy="4816592"/>
            </a:xfrm>
            <a:custGeom>
              <a:avLst/>
              <a:gdLst/>
              <a:ahLst/>
              <a:cxnLst/>
              <a:rect l="l" t="t" r="r" b="b"/>
              <a:pathLst>
                <a:path w="462106" h="4816592">
                  <a:moveTo>
                    <a:pt x="0" y="0"/>
                  </a:moveTo>
                  <a:lnTo>
                    <a:pt x="462106" y="0"/>
                  </a:lnTo>
                  <a:lnTo>
                    <a:pt x="462106" y="4816592"/>
                  </a:lnTo>
                  <a:lnTo>
                    <a:pt x="0" y="4816592"/>
                  </a:lnTo>
                  <a:close/>
                </a:path>
              </a:pathLst>
            </a:custGeom>
            <a:solidFill>
              <a:srgbClr val="203864"/>
            </a:solidFill>
          </p:spPr>
          <p:txBody>
            <a:bodyPr/>
            <a:lstStyle/>
            <a:p>
              <a:endParaRPr lang="en-US"/>
            </a:p>
          </p:txBody>
        </p:sp>
        <p:sp>
          <p:nvSpPr>
            <p:cNvPr id="5" name="TextBox 5">
              <a:extLst>
                <a:ext uri="{FF2B5EF4-FFF2-40B4-BE49-F238E27FC236}">
                  <a16:creationId xmlns:a16="http://schemas.microsoft.com/office/drawing/2014/main" id="{4EB28E72-2DAC-9FDE-1F91-B2EEB6932D35}"/>
                </a:ext>
              </a:extLst>
            </p:cNvPr>
            <p:cNvSpPr txBox="1"/>
            <p:nvPr/>
          </p:nvSpPr>
          <p:spPr>
            <a:xfrm>
              <a:off x="0" y="-47625"/>
              <a:ext cx="462106" cy="4864218"/>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43945CB8-CFB2-FFAE-8E3F-F0CA15561E81}"/>
              </a:ext>
            </a:extLst>
          </p:cNvPr>
          <p:cNvSpPr txBox="1"/>
          <p:nvPr/>
        </p:nvSpPr>
        <p:spPr>
          <a:xfrm>
            <a:off x="952119" y="434927"/>
            <a:ext cx="15053310" cy="730969"/>
          </a:xfrm>
          <a:prstGeom prst="rect">
            <a:avLst/>
          </a:prstGeom>
        </p:spPr>
        <p:txBody>
          <a:bodyPr wrap="square" lIns="0" tIns="0" rIns="0" bIns="0" rtlCol="0" anchor="t">
            <a:spAutoFit/>
          </a:bodyPr>
          <a:lstStyle/>
          <a:p>
            <a:pPr>
              <a:lnSpc>
                <a:spcPts val="6018"/>
              </a:lnSpc>
              <a:spcBef>
                <a:spcPct val="0"/>
              </a:spcBef>
            </a:pPr>
            <a:r>
              <a:rPr lang="en-US" sz="4000" dirty="0">
                <a:solidFill>
                  <a:srgbClr val="FFFFFF"/>
                </a:solidFill>
                <a:latin typeface="League Spartan"/>
                <a:sym typeface="League Spartan"/>
              </a:rPr>
              <a:t>Modular Homes</a:t>
            </a:r>
            <a:endParaRPr lang="en-US" dirty="0"/>
          </a:p>
        </p:txBody>
      </p:sp>
      <p:sp>
        <p:nvSpPr>
          <p:cNvPr id="7" name="AutoShape 7">
            <a:extLst>
              <a:ext uri="{FF2B5EF4-FFF2-40B4-BE49-F238E27FC236}">
                <a16:creationId xmlns:a16="http://schemas.microsoft.com/office/drawing/2014/main" id="{B83DC25D-D32A-AB7B-46E0-88E714D788FF}"/>
              </a:ext>
            </a:extLst>
          </p:cNvPr>
          <p:cNvSpPr/>
          <p:nvPr/>
        </p:nvSpPr>
        <p:spPr>
          <a:xfrm>
            <a:off x="953191" y="1192215"/>
            <a:ext cx="2618740" cy="0"/>
          </a:xfrm>
          <a:prstGeom prst="line">
            <a:avLst/>
          </a:prstGeom>
          <a:ln w="38100" cap="flat">
            <a:solidFill>
              <a:schemeClr val="bg1"/>
            </a:solidFill>
            <a:prstDash val="solid"/>
            <a:headEnd type="none" w="sm" len="sm"/>
            <a:tailEnd type="none" w="sm" len="sm"/>
          </a:ln>
        </p:spPr>
        <p:txBody>
          <a:bodyPr/>
          <a:lstStyle/>
          <a:p>
            <a:endParaRPr lang="en-US"/>
          </a:p>
        </p:txBody>
      </p:sp>
      <p:sp>
        <p:nvSpPr>
          <p:cNvPr id="38" name="Freeform 38">
            <a:extLst>
              <a:ext uri="{FF2B5EF4-FFF2-40B4-BE49-F238E27FC236}">
                <a16:creationId xmlns:a16="http://schemas.microsoft.com/office/drawing/2014/main" id="{29D56D8D-49F3-89B1-0BCB-3CDE8603C7E2}"/>
              </a:ext>
            </a:extLst>
          </p:cNvPr>
          <p:cNvSpPr/>
          <p:nvPr/>
        </p:nvSpPr>
        <p:spPr>
          <a:xfrm>
            <a:off x="16005429" y="206719"/>
            <a:ext cx="1768139" cy="993094"/>
          </a:xfrm>
          <a:custGeom>
            <a:avLst/>
            <a:gdLst/>
            <a:ahLst/>
            <a:cxnLst/>
            <a:rect l="l" t="t" r="r" b="b"/>
            <a:pathLst>
              <a:path w="1768139" h="993094">
                <a:moveTo>
                  <a:pt x="0" y="0"/>
                </a:moveTo>
                <a:lnTo>
                  <a:pt x="1768139" y="0"/>
                </a:lnTo>
                <a:lnTo>
                  <a:pt x="1768139" y="993094"/>
                </a:lnTo>
                <a:lnTo>
                  <a:pt x="0" y="993094"/>
                </a:lnTo>
                <a:lnTo>
                  <a:pt x="0" y="0"/>
                </a:lnTo>
                <a:close/>
              </a:path>
            </a:pathLst>
          </a:custGeom>
          <a:blipFill>
            <a:blip r:embed="rId3"/>
            <a:stretch>
              <a:fillRect/>
            </a:stretch>
          </a:blipFill>
        </p:spPr>
        <p:txBody>
          <a:bodyPr/>
          <a:lstStyle/>
          <a:p>
            <a:endParaRPr lang="en-US"/>
          </a:p>
        </p:txBody>
      </p:sp>
      <p:sp>
        <p:nvSpPr>
          <p:cNvPr id="8" name="Rectangle 7">
            <a:extLst>
              <a:ext uri="{FF2B5EF4-FFF2-40B4-BE49-F238E27FC236}">
                <a16:creationId xmlns:a16="http://schemas.microsoft.com/office/drawing/2014/main" id="{C469FDBD-47C2-B24F-3E2C-A401321A60C2}"/>
              </a:ext>
            </a:extLst>
          </p:cNvPr>
          <p:cNvSpPr/>
          <p:nvPr/>
        </p:nvSpPr>
        <p:spPr>
          <a:xfrm>
            <a:off x="273046" y="2024643"/>
            <a:ext cx="6608133" cy="65488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marL="457200" indent="-457200">
              <a:buFont typeface="Arial"/>
              <a:buChar char="•"/>
            </a:pPr>
            <a:r>
              <a:rPr lang="en-US" sz="2800" dirty="0">
                <a:solidFill>
                  <a:srgbClr val="253761"/>
                </a:solidFill>
                <a:ea typeface="+mn-lt"/>
                <a:cs typeface="+mn-lt"/>
              </a:rPr>
              <a:t>Modular homes are appraised against stick built homes</a:t>
            </a:r>
          </a:p>
          <a:p>
            <a:pPr marL="457200" indent="-457200">
              <a:buFont typeface="Arial"/>
              <a:buChar char="•"/>
            </a:pPr>
            <a:r>
              <a:rPr lang="en-US" sz="2800" dirty="0">
                <a:solidFill>
                  <a:srgbClr val="253761"/>
                </a:solidFill>
                <a:ea typeface="+mn-lt"/>
                <a:cs typeface="+mn-lt"/>
              </a:rPr>
              <a:t>Most modular homes look very good, like a normal rambler</a:t>
            </a:r>
          </a:p>
          <a:p>
            <a:pPr marL="457200" indent="-457200">
              <a:buFont typeface="Arial"/>
              <a:buChar char="•"/>
            </a:pPr>
            <a:r>
              <a:rPr lang="en-US" sz="2800" dirty="0">
                <a:solidFill>
                  <a:srgbClr val="253761"/>
                </a:solidFill>
                <a:ea typeface="+mn-lt"/>
                <a:cs typeface="+mn-lt"/>
              </a:rPr>
              <a:t>Modular homes are held to State's code standards, while mobile homes are held to federal standards</a:t>
            </a:r>
          </a:p>
          <a:p>
            <a:pPr marL="457200" indent="-457200">
              <a:buFont typeface="Arial"/>
              <a:buChar char="•"/>
            </a:pPr>
            <a:r>
              <a:rPr lang="en-US" sz="2800" dirty="0">
                <a:solidFill>
                  <a:srgbClr val="253761"/>
                </a:solidFill>
                <a:ea typeface="+mn-lt"/>
                <a:cs typeface="+mn-lt"/>
              </a:rPr>
              <a:t>Modular homes tend to have better appreciation because of it</a:t>
            </a:r>
          </a:p>
        </p:txBody>
      </p:sp>
      <p:pic>
        <p:nvPicPr>
          <p:cNvPr id="10" name="Picture 9" descr="A grey house with a white door and a porch&#10;&#10;AI-generated content may be incorrect.">
            <a:extLst>
              <a:ext uri="{FF2B5EF4-FFF2-40B4-BE49-F238E27FC236}">
                <a16:creationId xmlns:a16="http://schemas.microsoft.com/office/drawing/2014/main" id="{D43BE92A-928D-8EA8-3E13-8E80931859FD}"/>
              </a:ext>
            </a:extLst>
          </p:cNvPr>
          <p:cNvPicPr>
            <a:picLocks noChangeAspect="1"/>
          </p:cNvPicPr>
          <p:nvPr/>
        </p:nvPicPr>
        <p:blipFill>
          <a:blip r:embed="rId4"/>
          <a:stretch>
            <a:fillRect/>
          </a:stretch>
        </p:blipFill>
        <p:spPr>
          <a:xfrm>
            <a:off x="7985312" y="1573176"/>
            <a:ext cx="10300446" cy="6992351"/>
          </a:xfrm>
          <a:prstGeom prst="rect">
            <a:avLst/>
          </a:prstGeom>
        </p:spPr>
      </p:pic>
    </p:spTree>
    <p:extLst>
      <p:ext uri="{BB962C8B-B14F-4D97-AF65-F5344CB8AC3E}">
        <p14:creationId xmlns:p14="http://schemas.microsoft.com/office/powerpoint/2010/main" val="33846988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2D18B4-6145-C9D1-8300-8BFD6CB30121}"/>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AF389C4B-0366-4724-D9F4-9F791249D47E}"/>
              </a:ext>
            </a:extLst>
          </p:cNvPr>
          <p:cNvGrpSpPr/>
          <p:nvPr/>
        </p:nvGrpSpPr>
        <p:grpSpPr>
          <a:xfrm rot="5400000">
            <a:off x="8266720" y="-7949302"/>
            <a:ext cx="1754560" cy="18288000"/>
            <a:chOff x="0" y="0"/>
            <a:chExt cx="462106" cy="4816593"/>
          </a:xfrm>
        </p:grpSpPr>
        <p:sp>
          <p:nvSpPr>
            <p:cNvPr id="4" name="Freeform 4">
              <a:extLst>
                <a:ext uri="{FF2B5EF4-FFF2-40B4-BE49-F238E27FC236}">
                  <a16:creationId xmlns:a16="http://schemas.microsoft.com/office/drawing/2014/main" id="{8CC74464-57A2-7F46-A113-100E960A34CA}"/>
                </a:ext>
              </a:extLst>
            </p:cNvPr>
            <p:cNvSpPr/>
            <p:nvPr/>
          </p:nvSpPr>
          <p:spPr>
            <a:xfrm>
              <a:off x="0" y="0"/>
              <a:ext cx="462106" cy="4816592"/>
            </a:xfrm>
            <a:custGeom>
              <a:avLst/>
              <a:gdLst/>
              <a:ahLst/>
              <a:cxnLst/>
              <a:rect l="l" t="t" r="r" b="b"/>
              <a:pathLst>
                <a:path w="462106" h="4816592">
                  <a:moveTo>
                    <a:pt x="0" y="0"/>
                  </a:moveTo>
                  <a:lnTo>
                    <a:pt x="462106" y="0"/>
                  </a:lnTo>
                  <a:lnTo>
                    <a:pt x="462106" y="4816592"/>
                  </a:lnTo>
                  <a:lnTo>
                    <a:pt x="0" y="4816592"/>
                  </a:lnTo>
                  <a:close/>
                </a:path>
              </a:pathLst>
            </a:custGeom>
            <a:solidFill>
              <a:srgbClr val="203864"/>
            </a:solidFill>
          </p:spPr>
          <p:txBody>
            <a:bodyPr/>
            <a:lstStyle/>
            <a:p>
              <a:endParaRPr lang="en-US"/>
            </a:p>
          </p:txBody>
        </p:sp>
        <p:sp>
          <p:nvSpPr>
            <p:cNvPr id="5" name="TextBox 5">
              <a:extLst>
                <a:ext uri="{FF2B5EF4-FFF2-40B4-BE49-F238E27FC236}">
                  <a16:creationId xmlns:a16="http://schemas.microsoft.com/office/drawing/2014/main" id="{8E4333DD-D4F2-3BF6-FE07-FA43281A343C}"/>
                </a:ext>
              </a:extLst>
            </p:cNvPr>
            <p:cNvSpPr txBox="1"/>
            <p:nvPr/>
          </p:nvSpPr>
          <p:spPr>
            <a:xfrm>
              <a:off x="0" y="-47625"/>
              <a:ext cx="462106" cy="4864218"/>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83DB4EC5-7F63-1CC9-4E67-E9ED2BEAF9CA}"/>
              </a:ext>
            </a:extLst>
          </p:cNvPr>
          <p:cNvSpPr txBox="1"/>
          <p:nvPr/>
        </p:nvSpPr>
        <p:spPr>
          <a:xfrm>
            <a:off x="952119" y="434927"/>
            <a:ext cx="15053310" cy="730969"/>
          </a:xfrm>
          <a:prstGeom prst="rect">
            <a:avLst/>
          </a:prstGeom>
        </p:spPr>
        <p:txBody>
          <a:bodyPr wrap="square" lIns="0" tIns="0" rIns="0" bIns="0" rtlCol="0" anchor="t">
            <a:spAutoFit/>
          </a:bodyPr>
          <a:lstStyle/>
          <a:p>
            <a:pPr>
              <a:lnSpc>
                <a:spcPts val="6018"/>
              </a:lnSpc>
              <a:spcBef>
                <a:spcPct val="0"/>
              </a:spcBef>
            </a:pPr>
            <a:r>
              <a:rPr lang="en-US" sz="4000" dirty="0">
                <a:solidFill>
                  <a:srgbClr val="FFFFFF"/>
                </a:solidFill>
                <a:latin typeface="League Spartan"/>
                <a:sym typeface="League Spartan"/>
              </a:rPr>
              <a:t>HUD tags</a:t>
            </a:r>
            <a:endParaRPr lang="en-US" dirty="0"/>
          </a:p>
        </p:txBody>
      </p:sp>
      <p:sp>
        <p:nvSpPr>
          <p:cNvPr id="7" name="AutoShape 7">
            <a:extLst>
              <a:ext uri="{FF2B5EF4-FFF2-40B4-BE49-F238E27FC236}">
                <a16:creationId xmlns:a16="http://schemas.microsoft.com/office/drawing/2014/main" id="{E635EB3B-1A66-7F0F-0F31-76096922EC31}"/>
              </a:ext>
            </a:extLst>
          </p:cNvPr>
          <p:cNvSpPr/>
          <p:nvPr/>
        </p:nvSpPr>
        <p:spPr>
          <a:xfrm>
            <a:off x="953191" y="1192215"/>
            <a:ext cx="2618740" cy="0"/>
          </a:xfrm>
          <a:prstGeom prst="line">
            <a:avLst/>
          </a:prstGeom>
          <a:ln w="38100" cap="flat">
            <a:solidFill>
              <a:schemeClr val="bg1"/>
            </a:solidFill>
            <a:prstDash val="solid"/>
            <a:headEnd type="none" w="sm" len="sm"/>
            <a:tailEnd type="none" w="sm" len="sm"/>
          </a:ln>
        </p:spPr>
        <p:txBody>
          <a:bodyPr/>
          <a:lstStyle/>
          <a:p>
            <a:endParaRPr lang="en-US"/>
          </a:p>
        </p:txBody>
      </p:sp>
      <p:sp>
        <p:nvSpPr>
          <p:cNvPr id="38" name="Freeform 38">
            <a:extLst>
              <a:ext uri="{FF2B5EF4-FFF2-40B4-BE49-F238E27FC236}">
                <a16:creationId xmlns:a16="http://schemas.microsoft.com/office/drawing/2014/main" id="{C3BDC762-E073-7B85-B34E-A1BB2DDB5890}"/>
              </a:ext>
            </a:extLst>
          </p:cNvPr>
          <p:cNvSpPr/>
          <p:nvPr/>
        </p:nvSpPr>
        <p:spPr>
          <a:xfrm>
            <a:off x="16005429" y="206719"/>
            <a:ext cx="1768139" cy="993094"/>
          </a:xfrm>
          <a:custGeom>
            <a:avLst/>
            <a:gdLst/>
            <a:ahLst/>
            <a:cxnLst/>
            <a:rect l="l" t="t" r="r" b="b"/>
            <a:pathLst>
              <a:path w="1768139" h="993094">
                <a:moveTo>
                  <a:pt x="0" y="0"/>
                </a:moveTo>
                <a:lnTo>
                  <a:pt x="1768139" y="0"/>
                </a:lnTo>
                <a:lnTo>
                  <a:pt x="1768139" y="993094"/>
                </a:lnTo>
                <a:lnTo>
                  <a:pt x="0" y="993094"/>
                </a:lnTo>
                <a:lnTo>
                  <a:pt x="0" y="0"/>
                </a:lnTo>
                <a:close/>
              </a:path>
            </a:pathLst>
          </a:custGeom>
          <a:blipFill>
            <a:blip r:embed="rId3"/>
            <a:stretch>
              <a:fillRect/>
            </a:stretch>
          </a:blipFill>
        </p:spPr>
        <p:txBody>
          <a:bodyPr/>
          <a:lstStyle/>
          <a:p>
            <a:endParaRPr lang="en-US"/>
          </a:p>
        </p:txBody>
      </p:sp>
      <p:pic>
        <p:nvPicPr>
          <p:cNvPr id="9" name="Picture 8" descr="A close-up of a house&#10;&#10;AI-generated content may be incorrect.">
            <a:extLst>
              <a:ext uri="{FF2B5EF4-FFF2-40B4-BE49-F238E27FC236}">
                <a16:creationId xmlns:a16="http://schemas.microsoft.com/office/drawing/2014/main" id="{40A719A8-BFB0-4B8B-B9DC-0D3834B4ABA9}"/>
              </a:ext>
            </a:extLst>
          </p:cNvPr>
          <p:cNvPicPr>
            <a:picLocks noChangeAspect="1"/>
          </p:cNvPicPr>
          <p:nvPr/>
        </p:nvPicPr>
        <p:blipFill>
          <a:blip r:embed="rId4"/>
          <a:stretch>
            <a:fillRect/>
          </a:stretch>
        </p:blipFill>
        <p:spPr>
          <a:xfrm>
            <a:off x="812461" y="2322263"/>
            <a:ext cx="7796503" cy="5645150"/>
          </a:xfrm>
          <a:prstGeom prst="rect">
            <a:avLst/>
          </a:prstGeom>
        </p:spPr>
      </p:pic>
      <p:pic>
        <p:nvPicPr>
          <p:cNvPr id="2" name="Picture 1" descr="A red sign on a wall&#10;&#10;AI-generated content may be incorrect.">
            <a:extLst>
              <a:ext uri="{FF2B5EF4-FFF2-40B4-BE49-F238E27FC236}">
                <a16:creationId xmlns:a16="http://schemas.microsoft.com/office/drawing/2014/main" id="{28E2C401-6890-E54F-FE44-C1D7508A112B}"/>
              </a:ext>
            </a:extLst>
          </p:cNvPr>
          <p:cNvPicPr>
            <a:picLocks noChangeAspect="1"/>
          </p:cNvPicPr>
          <p:nvPr/>
        </p:nvPicPr>
        <p:blipFill>
          <a:blip r:embed="rId5"/>
          <a:stretch>
            <a:fillRect/>
          </a:stretch>
        </p:blipFill>
        <p:spPr>
          <a:xfrm>
            <a:off x="9164293" y="2322263"/>
            <a:ext cx="8820546" cy="5645150"/>
          </a:xfrm>
          <a:prstGeom prst="rect">
            <a:avLst/>
          </a:prstGeom>
        </p:spPr>
      </p:pic>
    </p:spTree>
    <p:extLst>
      <p:ext uri="{BB962C8B-B14F-4D97-AF65-F5344CB8AC3E}">
        <p14:creationId xmlns:p14="http://schemas.microsoft.com/office/powerpoint/2010/main" val="1222057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C152F-3106-6B03-C53F-E9D931B8A6D3}"/>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97B0AB95-6AA4-53C7-20C8-F6FFAF1A6D6E}"/>
              </a:ext>
            </a:extLst>
          </p:cNvPr>
          <p:cNvGrpSpPr/>
          <p:nvPr/>
        </p:nvGrpSpPr>
        <p:grpSpPr>
          <a:xfrm rot="5400000">
            <a:off x="8266720" y="-8440734"/>
            <a:ext cx="1754560" cy="18288000"/>
            <a:chOff x="0" y="0"/>
            <a:chExt cx="462106" cy="4816593"/>
          </a:xfrm>
        </p:grpSpPr>
        <p:sp>
          <p:nvSpPr>
            <p:cNvPr id="4" name="Freeform 4">
              <a:extLst>
                <a:ext uri="{FF2B5EF4-FFF2-40B4-BE49-F238E27FC236}">
                  <a16:creationId xmlns:a16="http://schemas.microsoft.com/office/drawing/2014/main" id="{DA52A2DC-1A2B-2E01-DF2A-04EE172BDF6B}"/>
                </a:ext>
              </a:extLst>
            </p:cNvPr>
            <p:cNvSpPr/>
            <p:nvPr/>
          </p:nvSpPr>
          <p:spPr>
            <a:xfrm>
              <a:off x="0" y="0"/>
              <a:ext cx="462106" cy="4816592"/>
            </a:xfrm>
            <a:custGeom>
              <a:avLst/>
              <a:gdLst/>
              <a:ahLst/>
              <a:cxnLst/>
              <a:rect l="l" t="t" r="r" b="b"/>
              <a:pathLst>
                <a:path w="462106" h="4816592">
                  <a:moveTo>
                    <a:pt x="0" y="0"/>
                  </a:moveTo>
                  <a:lnTo>
                    <a:pt x="462106" y="0"/>
                  </a:lnTo>
                  <a:lnTo>
                    <a:pt x="462106" y="4816592"/>
                  </a:lnTo>
                  <a:lnTo>
                    <a:pt x="0" y="4816592"/>
                  </a:lnTo>
                  <a:close/>
                </a:path>
              </a:pathLst>
            </a:custGeom>
            <a:solidFill>
              <a:srgbClr val="203864"/>
            </a:solidFill>
          </p:spPr>
          <p:txBody>
            <a:bodyPr/>
            <a:lstStyle/>
            <a:p>
              <a:endParaRPr lang="en-US"/>
            </a:p>
          </p:txBody>
        </p:sp>
        <p:sp>
          <p:nvSpPr>
            <p:cNvPr id="5" name="TextBox 5">
              <a:extLst>
                <a:ext uri="{FF2B5EF4-FFF2-40B4-BE49-F238E27FC236}">
                  <a16:creationId xmlns:a16="http://schemas.microsoft.com/office/drawing/2014/main" id="{8AAA381C-F53E-19C7-F61F-C55698B8EA84}"/>
                </a:ext>
              </a:extLst>
            </p:cNvPr>
            <p:cNvSpPr txBox="1"/>
            <p:nvPr/>
          </p:nvSpPr>
          <p:spPr>
            <a:xfrm>
              <a:off x="0" y="-47625"/>
              <a:ext cx="462106" cy="4864218"/>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0FFCFC58-F7D6-402F-8401-761BD14CB16F}"/>
              </a:ext>
            </a:extLst>
          </p:cNvPr>
          <p:cNvSpPr txBox="1"/>
          <p:nvPr/>
        </p:nvSpPr>
        <p:spPr>
          <a:xfrm>
            <a:off x="952119" y="434927"/>
            <a:ext cx="15053310" cy="730969"/>
          </a:xfrm>
          <a:prstGeom prst="rect">
            <a:avLst/>
          </a:prstGeom>
        </p:spPr>
        <p:txBody>
          <a:bodyPr wrap="square" lIns="0" tIns="0" rIns="0" bIns="0" rtlCol="0" anchor="t">
            <a:spAutoFit/>
          </a:bodyPr>
          <a:lstStyle/>
          <a:p>
            <a:pPr>
              <a:lnSpc>
                <a:spcPts val="6018"/>
              </a:lnSpc>
              <a:spcBef>
                <a:spcPct val="0"/>
              </a:spcBef>
            </a:pPr>
            <a:r>
              <a:rPr lang="en-US" sz="4000" dirty="0">
                <a:solidFill>
                  <a:srgbClr val="FFFFFF"/>
                </a:solidFill>
                <a:latin typeface="League Spartan"/>
                <a:sym typeface="League Spartan"/>
              </a:rPr>
              <a:t>Conditions &amp; Materials</a:t>
            </a:r>
            <a:endParaRPr lang="en-US" dirty="0"/>
          </a:p>
        </p:txBody>
      </p:sp>
      <p:sp>
        <p:nvSpPr>
          <p:cNvPr id="7" name="AutoShape 7">
            <a:extLst>
              <a:ext uri="{FF2B5EF4-FFF2-40B4-BE49-F238E27FC236}">
                <a16:creationId xmlns:a16="http://schemas.microsoft.com/office/drawing/2014/main" id="{CADFB4BA-0D94-4286-9D99-09745E17A749}"/>
              </a:ext>
            </a:extLst>
          </p:cNvPr>
          <p:cNvSpPr/>
          <p:nvPr/>
        </p:nvSpPr>
        <p:spPr>
          <a:xfrm>
            <a:off x="953191" y="1192215"/>
            <a:ext cx="2618740" cy="0"/>
          </a:xfrm>
          <a:prstGeom prst="line">
            <a:avLst/>
          </a:prstGeom>
          <a:ln w="38100" cap="flat">
            <a:solidFill>
              <a:schemeClr val="bg1"/>
            </a:solidFill>
            <a:prstDash val="solid"/>
            <a:headEnd type="none" w="sm" len="sm"/>
            <a:tailEnd type="none" w="sm" len="sm"/>
          </a:ln>
        </p:spPr>
        <p:txBody>
          <a:bodyPr/>
          <a:lstStyle/>
          <a:p>
            <a:endParaRPr lang="en-US"/>
          </a:p>
        </p:txBody>
      </p:sp>
      <p:sp>
        <p:nvSpPr>
          <p:cNvPr id="38" name="Freeform 38">
            <a:extLst>
              <a:ext uri="{FF2B5EF4-FFF2-40B4-BE49-F238E27FC236}">
                <a16:creationId xmlns:a16="http://schemas.microsoft.com/office/drawing/2014/main" id="{071487BA-E333-9A49-60B9-F3138CF57E17}"/>
              </a:ext>
            </a:extLst>
          </p:cNvPr>
          <p:cNvSpPr/>
          <p:nvPr/>
        </p:nvSpPr>
        <p:spPr>
          <a:xfrm>
            <a:off x="16005429" y="206719"/>
            <a:ext cx="1768139" cy="993094"/>
          </a:xfrm>
          <a:custGeom>
            <a:avLst/>
            <a:gdLst/>
            <a:ahLst/>
            <a:cxnLst/>
            <a:rect l="l" t="t" r="r" b="b"/>
            <a:pathLst>
              <a:path w="1768139" h="993094">
                <a:moveTo>
                  <a:pt x="0" y="0"/>
                </a:moveTo>
                <a:lnTo>
                  <a:pt x="1768139" y="0"/>
                </a:lnTo>
                <a:lnTo>
                  <a:pt x="1768139" y="993094"/>
                </a:lnTo>
                <a:lnTo>
                  <a:pt x="0" y="993094"/>
                </a:lnTo>
                <a:lnTo>
                  <a:pt x="0" y="0"/>
                </a:lnTo>
                <a:close/>
              </a:path>
            </a:pathLst>
          </a:custGeom>
          <a:blipFill>
            <a:blip r:embed="rId3"/>
            <a:stretch>
              <a:fillRect/>
            </a:stretch>
          </a:blipFill>
        </p:spPr>
        <p:txBody>
          <a:bodyPr/>
          <a:lstStyle/>
          <a:p>
            <a:endParaRPr lang="en-US"/>
          </a:p>
        </p:txBody>
      </p:sp>
      <p:sp>
        <p:nvSpPr>
          <p:cNvPr id="8" name="Rectangle 7">
            <a:extLst>
              <a:ext uri="{FF2B5EF4-FFF2-40B4-BE49-F238E27FC236}">
                <a16:creationId xmlns:a16="http://schemas.microsoft.com/office/drawing/2014/main" id="{54678EC9-2B89-10C6-A9E4-F767B46F106E}"/>
              </a:ext>
            </a:extLst>
          </p:cNvPr>
          <p:cNvSpPr/>
          <p:nvPr/>
        </p:nvSpPr>
        <p:spPr>
          <a:xfrm>
            <a:off x="273046" y="2024643"/>
            <a:ext cx="6608133" cy="65488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marL="457200" indent="-457200">
              <a:buFont typeface="Arial"/>
              <a:buChar char="•"/>
            </a:pPr>
            <a:endParaRPr lang="en-US" sz="2800" dirty="0">
              <a:solidFill>
                <a:srgbClr val="253761"/>
              </a:solidFill>
              <a:ea typeface="+mn-lt"/>
              <a:cs typeface="+mn-lt"/>
            </a:endParaRPr>
          </a:p>
          <a:p>
            <a:pPr marL="457200" indent="-457200">
              <a:buFont typeface="Arial"/>
              <a:buChar char="•"/>
            </a:pPr>
            <a:endParaRPr lang="en-US" sz="2800" dirty="0">
              <a:solidFill>
                <a:srgbClr val="253761"/>
              </a:solidFill>
              <a:ea typeface="+mn-lt"/>
              <a:cs typeface="+mn-lt"/>
            </a:endParaRPr>
          </a:p>
          <a:p>
            <a:pPr marL="457200" indent="-457200">
              <a:buFont typeface="Arial"/>
              <a:buChar char="•"/>
            </a:pPr>
            <a:endParaRPr lang="en-US" sz="2800" dirty="0">
              <a:solidFill>
                <a:srgbClr val="253761"/>
              </a:solidFill>
              <a:ea typeface="+mn-lt"/>
              <a:cs typeface="+mn-lt"/>
            </a:endParaRPr>
          </a:p>
          <a:p>
            <a:pPr marL="457200" indent="-457200">
              <a:buFont typeface="Arial"/>
              <a:buChar char="•"/>
            </a:pPr>
            <a:r>
              <a:rPr lang="en-US" sz="2800" dirty="0">
                <a:solidFill>
                  <a:srgbClr val="253761"/>
                </a:solidFill>
                <a:ea typeface="+mn-lt"/>
                <a:cs typeface="+mn-lt"/>
              </a:rPr>
              <a:t>MH are designed to be affordable, so builders don't spend the extra money to buy high quality materials</a:t>
            </a:r>
            <a:endParaRPr lang="en-US"/>
          </a:p>
          <a:p>
            <a:pPr marL="457200" indent="-457200">
              <a:buFont typeface="Arial"/>
              <a:buChar char="•"/>
            </a:pPr>
            <a:endParaRPr lang="en-US" sz="2800" dirty="0">
              <a:solidFill>
                <a:srgbClr val="253761"/>
              </a:solidFill>
              <a:ea typeface="+mn-lt"/>
              <a:cs typeface="+mn-lt"/>
            </a:endParaRPr>
          </a:p>
          <a:p>
            <a:pPr marL="457200" indent="-457200">
              <a:buFont typeface="Arial"/>
              <a:buChar char="•"/>
            </a:pPr>
            <a:endParaRPr lang="en-US" sz="2800" dirty="0">
              <a:solidFill>
                <a:srgbClr val="253761"/>
              </a:solidFill>
              <a:ea typeface="+mn-lt"/>
              <a:cs typeface="+mn-lt"/>
            </a:endParaRPr>
          </a:p>
          <a:p>
            <a:pPr marL="457200" indent="-457200">
              <a:buFont typeface="Arial"/>
              <a:buChar char="•"/>
            </a:pPr>
            <a:r>
              <a:rPr lang="en-US" sz="2800" dirty="0">
                <a:solidFill>
                  <a:srgbClr val="253761"/>
                </a:solidFill>
                <a:ea typeface="+mn-lt"/>
                <a:cs typeface="+mn-lt"/>
              </a:rPr>
              <a:t>They are usually designed to last for about 50 years</a:t>
            </a:r>
          </a:p>
          <a:p>
            <a:pPr marL="457200" indent="-457200">
              <a:buFont typeface="Arial"/>
              <a:buChar char="•"/>
            </a:pPr>
            <a:endParaRPr lang="en-US" sz="2800" dirty="0">
              <a:solidFill>
                <a:srgbClr val="253761"/>
              </a:solidFill>
              <a:ea typeface="+mn-lt"/>
              <a:cs typeface="+mn-lt"/>
            </a:endParaRPr>
          </a:p>
        </p:txBody>
      </p:sp>
      <p:pic>
        <p:nvPicPr>
          <p:cNvPr id="10" name="Picture 9" descr="A collage of pictures of different types of buildings&#10;&#10;AI-generated content may be incorrect.">
            <a:extLst>
              <a:ext uri="{FF2B5EF4-FFF2-40B4-BE49-F238E27FC236}">
                <a16:creationId xmlns:a16="http://schemas.microsoft.com/office/drawing/2014/main" id="{F3FB3C5E-A678-EDF2-3D6B-37A9766CEDDB}"/>
              </a:ext>
            </a:extLst>
          </p:cNvPr>
          <p:cNvPicPr>
            <a:picLocks noChangeAspect="1"/>
          </p:cNvPicPr>
          <p:nvPr/>
        </p:nvPicPr>
        <p:blipFill>
          <a:blip r:embed="rId4"/>
          <a:stretch>
            <a:fillRect/>
          </a:stretch>
        </p:blipFill>
        <p:spPr>
          <a:xfrm>
            <a:off x="7133666" y="2025744"/>
            <a:ext cx="10434916" cy="6535449"/>
          </a:xfrm>
          <a:prstGeom prst="rect">
            <a:avLst/>
          </a:prstGeom>
        </p:spPr>
      </p:pic>
    </p:spTree>
    <p:extLst>
      <p:ext uri="{BB962C8B-B14F-4D97-AF65-F5344CB8AC3E}">
        <p14:creationId xmlns:p14="http://schemas.microsoft.com/office/powerpoint/2010/main" val="18631663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3C7C3-6209-EACA-533B-FFD38850AAE5}"/>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1BFF455A-C395-445A-968C-8B4B4520DCE6}"/>
              </a:ext>
            </a:extLst>
          </p:cNvPr>
          <p:cNvGrpSpPr/>
          <p:nvPr/>
        </p:nvGrpSpPr>
        <p:grpSpPr>
          <a:xfrm rot="5400000">
            <a:off x="8266720" y="-8440734"/>
            <a:ext cx="1754560" cy="18288000"/>
            <a:chOff x="0" y="0"/>
            <a:chExt cx="462106" cy="4816593"/>
          </a:xfrm>
        </p:grpSpPr>
        <p:sp>
          <p:nvSpPr>
            <p:cNvPr id="4" name="Freeform 4">
              <a:extLst>
                <a:ext uri="{FF2B5EF4-FFF2-40B4-BE49-F238E27FC236}">
                  <a16:creationId xmlns:a16="http://schemas.microsoft.com/office/drawing/2014/main" id="{78619240-0EBE-7044-0CFC-1F326E00515F}"/>
                </a:ext>
              </a:extLst>
            </p:cNvPr>
            <p:cNvSpPr/>
            <p:nvPr/>
          </p:nvSpPr>
          <p:spPr>
            <a:xfrm>
              <a:off x="0" y="0"/>
              <a:ext cx="462106" cy="4816592"/>
            </a:xfrm>
            <a:custGeom>
              <a:avLst/>
              <a:gdLst/>
              <a:ahLst/>
              <a:cxnLst/>
              <a:rect l="l" t="t" r="r" b="b"/>
              <a:pathLst>
                <a:path w="462106" h="4816592">
                  <a:moveTo>
                    <a:pt x="0" y="0"/>
                  </a:moveTo>
                  <a:lnTo>
                    <a:pt x="462106" y="0"/>
                  </a:lnTo>
                  <a:lnTo>
                    <a:pt x="462106" y="4816592"/>
                  </a:lnTo>
                  <a:lnTo>
                    <a:pt x="0" y="4816592"/>
                  </a:lnTo>
                  <a:close/>
                </a:path>
              </a:pathLst>
            </a:custGeom>
            <a:solidFill>
              <a:srgbClr val="203864"/>
            </a:solidFill>
          </p:spPr>
          <p:txBody>
            <a:bodyPr/>
            <a:lstStyle/>
            <a:p>
              <a:endParaRPr lang="en-US"/>
            </a:p>
          </p:txBody>
        </p:sp>
        <p:sp>
          <p:nvSpPr>
            <p:cNvPr id="5" name="TextBox 5">
              <a:extLst>
                <a:ext uri="{FF2B5EF4-FFF2-40B4-BE49-F238E27FC236}">
                  <a16:creationId xmlns:a16="http://schemas.microsoft.com/office/drawing/2014/main" id="{964CA09C-51A1-E000-69E7-AE8B28FC7FD7}"/>
                </a:ext>
              </a:extLst>
            </p:cNvPr>
            <p:cNvSpPr txBox="1"/>
            <p:nvPr/>
          </p:nvSpPr>
          <p:spPr>
            <a:xfrm>
              <a:off x="0" y="-47625"/>
              <a:ext cx="462106" cy="4864218"/>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76AAA4EA-2998-A15B-CE83-1320B6F8E4F4}"/>
              </a:ext>
            </a:extLst>
          </p:cNvPr>
          <p:cNvSpPr txBox="1"/>
          <p:nvPr/>
        </p:nvSpPr>
        <p:spPr>
          <a:xfrm>
            <a:off x="952119" y="434927"/>
            <a:ext cx="15053310" cy="730969"/>
          </a:xfrm>
          <a:prstGeom prst="rect">
            <a:avLst/>
          </a:prstGeom>
        </p:spPr>
        <p:txBody>
          <a:bodyPr wrap="square" lIns="0" tIns="0" rIns="0" bIns="0" rtlCol="0" anchor="t">
            <a:spAutoFit/>
          </a:bodyPr>
          <a:lstStyle/>
          <a:p>
            <a:pPr>
              <a:lnSpc>
                <a:spcPts val="6018"/>
              </a:lnSpc>
              <a:spcBef>
                <a:spcPct val="0"/>
              </a:spcBef>
            </a:pPr>
            <a:r>
              <a:rPr lang="en-US" sz="4000" dirty="0">
                <a:solidFill>
                  <a:srgbClr val="FFFFFF"/>
                </a:solidFill>
                <a:latin typeface="League Spartan"/>
                <a:sym typeface="League Spartan"/>
              </a:rPr>
              <a:t>Conditions &amp; Materials</a:t>
            </a:r>
            <a:endParaRPr lang="en-US" dirty="0"/>
          </a:p>
        </p:txBody>
      </p:sp>
      <p:sp>
        <p:nvSpPr>
          <p:cNvPr id="7" name="AutoShape 7">
            <a:extLst>
              <a:ext uri="{FF2B5EF4-FFF2-40B4-BE49-F238E27FC236}">
                <a16:creationId xmlns:a16="http://schemas.microsoft.com/office/drawing/2014/main" id="{9B15164B-236A-3F44-31A3-33C35730AD49}"/>
              </a:ext>
            </a:extLst>
          </p:cNvPr>
          <p:cNvSpPr/>
          <p:nvPr/>
        </p:nvSpPr>
        <p:spPr>
          <a:xfrm>
            <a:off x="953191" y="1192215"/>
            <a:ext cx="2618740" cy="0"/>
          </a:xfrm>
          <a:prstGeom prst="line">
            <a:avLst/>
          </a:prstGeom>
          <a:ln w="38100" cap="flat">
            <a:solidFill>
              <a:schemeClr val="bg1"/>
            </a:solidFill>
            <a:prstDash val="solid"/>
            <a:headEnd type="none" w="sm" len="sm"/>
            <a:tailEnd type="none" w="sm" len="sm"/>
          </a:ln>
        </p:spPr>
        <p:txBody>
          <a:bodyPr/>
          <a:lstStyle/>
          <a:p>
            <a:endParaRPr lang="en-US"/>
          </a:p>
        </p:txBody>
      </p:sp>
      <p:sp>
        <p:nvSpPr>
          <p:cNvPr id="38" name="Freeform 38">
            <a:extLst>
              <a:ext uri="{FF2B5EF4-FFF2-40B4-BE49-F238E27FC236}">
                <a16:creationId xmlns:a16="http://schemas.microsoft.com/office/drawing/2014/main" id="{2FCAB5E6-5E07-AB87-CF81-E056E5D761D8}"/>
              </a:ext>
            </a:extLst>
          </p:cNvPr>
          <p:cNvSpPr/>
          <p:nvPr/>
        </p:nvSpPr>
        <p:spPr>
          <a:xfrm>
            <a:off x="16005429" y="206719"/>
            <a:ext cx="1768139" cy="993094"/>
          </a:xfrm>
          <a:custGeom>
            <a:avLst/>
            <a:gdLst/>
            <a:ahLst/>
            <a:cxnLst/>
            <a:rect l="l" t="t" r="r" b="b"/>
            <a:pathLst>
              <a:path w="1768139" h="993094">
                <a:moveTo>
                  <a:pt x="0" y="0"/>
                </a:moveTo>
                <a:lnTo>
                  <a:pt x="1768139" y="0"/>
                </a:lnTo>
                <a:lnTo>
                  <a:pt x="1768139" y="993094"/>
                </a:lnTo>
                <a:lnTo>
                  <a:pt x="0" y="993094"/>
                </a:lnTo>
                <a:lnTo>
                  <a:pt x="0" y="0"/>
                </a:lnTo>
                <a:close/>
              </a:path>
            </a:pathLst>
          </a:custGeom>
          <a:blipFill>
            <a:blip r:embed="rId3"/>
            <a:stretch>
              <a:fillRect/>
            </a:stretch>
          </a:blipFill>
        </p:spPr>
        <p:txBody>
          <a:bodyPr/>
          <a:lstStyle/>
          <a:p>
            <a:endParaRPr lang="en-US"/>
          </a:p>
        </p:txBody>
      </p:sp>
      <p:pic>
        <p:nvPicPr>
          <p:cNvPr id="10" name="Picture 9" descr="A collage of different types of roofing&#10;&#10;AI-generated content may be incorrect.">
            <a:extLst>
              <a:ext uri="{FF2B5EF4-FFF2-40B4-BE49-F238E27FC236}">
                <a16:creationId xmlns:a16="http://schemas.microsoft.com/office/drawing/2014/main" id="{184E330E-A7D2-F0AF-8D41-28AAB4831133}"/>
              </a:ext>
            </a:extLst>
          </p:cNvPr>
          <p:cNvPicPr>
            <a:picLocks noChangeAspect="1"/>
          </p:cNvPicPr>
          <p:nvPr/>
        </p:nvPicPr>
        <p:blipFill>
          <a:blip r:embed="rId4"/>
          <a:stretch>
            <a:fillRect/>
          </a:stretch>
        </p:blipFill>
        <p:spPr>
          <a:xfrm>
            <a:off x="746313" y="1913584"/>
            <a:ext cx="16799857" cy="8194122"/>
          </a:xfrm>
          <a:prstGeom prst="rect">
            <a:avLst/>
          </a:prstGeom>
        </p:spPr>
      </p:pic>
    </p:spTree>
    <p:extLst>
      <p:ext uri="{BB962C8B-B14F-4D97-AF65-F5344CB8AC3E}">
        <p14:creationId xmlns:p14="http://schemas.microsoft.com/office/powerpoint/2010/main" val="37688706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538AD6-4AFB-70CC-BBB1-DC8FB0351D56}"/>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53AE4400-F4D1-B1C8-0ECB-667AE539F522}"/>
              </a:ext>
            </a:extLst>
          </p:cNvPr>
          <p:cNvGrpSpPr/>
          <p:nvPr/>
        </p:nvGrpSpPr>
        <p:grpSpPr>
          <a:xfrm rot="5400000">
            <a:off x="8266720" y="-8440734"/>
            <a:ext cx="1754560" cy="18288000"/>
            <a:chOff x="0" y="0"/>
            <a:chExt cx="462106" cy="4816593"/>
          </a:xfrm>
        </p:grpSpPr>
        <p:sp>
          <p:nvSpPr>
            <p:cNvPr id="4" name="Freeform 4">
              <a:extLst>
                <a:ext uri="{FF2B5EF4-FFF2-40B4-BE49-F238E27FC236}">
                  <a16:creationId xmlns:a16="http://schemas.microsoft.com/office/drawing/2014/main" id="{1564C0D2-F603-EA8D-8636-1DB4D54D12B4}"/>
                </a:ext>
              </a:extLst>
            </p:cNvPr>
            <p:cNvSpPr/>
            <p:nvPr/>
          </p:nvSpPr>
          <p:spPr>
            <a:xfrm>
              <a:off x="0" y="0"/>
              <a:ext cx="462106" cy="4816592"/>
            </a:xfrm>
            <a:custGeom>
              <a:avLst/>
              <a:gdLst/>
              <a:ahLst/>
              <a:cxnLst/>
              <a:rect l="l" t="t" r="r" b="b"/>
              <a:pathLst>
                <a:path w="462106" h="4816592">
                  <a:moveTo>
                    <a:pt x="0" y="0"/>
                  </a:moveTo>
                  <a:lnTo>
                    <a:pt x="462106" y="0"/>
                  </a:lnTo>
                  <a:lnTo>
                    <a:pt x="462106" y="4816592"/>
                  </a:lnTo>
                  <a:lnTo>
                    <a:pt x="0" y="4816592"/>
                  </a:lnTo>
                  <a:close/>
                </a:path>
              </a:pathLst>
            </a:custGeom>
            <a:solidFill>
              <a:srgbClr val="203864"/>
            </a:solidFill>
          </p:spPr>
          <p:txBody>
            <a:bodyPr/>
            <a:lstStyle/>
            <a:p>
              <a:endParaRPr lang="en-US"/>
            </a:p>
          </p:txBody>
        </p:sp>
        <p:sp>
          <p:nvSpPr>
            <p:cNvPr id="5" name="TextBox 5">
              <a:extLst>
                <a:ext uri="{FF2B5EF4-FFF2-40B4-BE49-F238E27FC236}">
                  <a16:creationId xmlns:a16="http://schemas.microsoft.com/office/drawing/2014/main" id="{FBB5E3B6-F8AF-623A-EC80-741A1E4EA76B}"/>
                </a:ext>
              </a:extLst>
            </p:cNvPr>
            <p:cNvSpPr txBox="1"/>
            <p:nvPr/>
          </p:nvSpPr>
          <p:spPr>
            <a:xfrm>
              <a:off x="0" y="-47625"/>
              <a:ext cx="462106" cy="4864218"/>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D12ED67C-124B-C720-2635-20955DE28DC7}"/>
              </a:ext>
            </a:extLst>
          </p:cNvPr>
          <p:cNvSpPr txBox="1"/>
          <p:nvPr/>
        </p:nvSpPr>
        <p:spPr>
          <a:xfrm>
            <a:off x="952119" y="434927"/>
            <a:ext cx="15053310" cy="730969"/>
          </a:xfrm>
          <a:prstGeom prst="rect">
            <a:avLst/>
          </a:prstGeom>
        </p:spPr>
        <p:txBody>
          <a:bodyPr wrap="square" lIns="0" tIns="0" rIns="0" bIns="0" rtlCol="0" anchor="t">
            <a:spAutoFit/>
          </a:bodyPr>
          <a:lstStyle/>
          <a:p>
            <a:pPr>
              <a:lnSpc>
                <a:spcPts val="6018"/>
              </a:lnSpc>
              <a:spcBef>
                <a:spcPct val="0"/>
              </a:spcBef>
            </a:pPr>
            <a:r>
              <a:rPr lang="en-US" sz="4000" dirty="0">
                <a:solidFill>
                  <a:srgbClr val="FFFFFF"/>
                </a:solidFill>
                <a:latin typeface="League Spartan"/>
                <a:sym typeface="League Spartan"/>
              </a:rPr>
              <a:t>Conditions &amp; Materials</a:t>
            </a:r>
            <a:endParaRPr lang="en-US" dirty="0"/>
          </a:p>
        </p:txBody>
      </p:sp>
      <p:sp>
        <p:nvSpPr>
          <p:cNvPr id="7" name="AutoShape 7">
            <a:extLst>
              <a:ext uri="{FF2B5EF4-FFF2-40B4-BE49-F238E27FC236}">
                <a16:creationId xmlns:a16="http://schemas.microsoft.com/office/drawing/2014/main" id="{DD720718-A2BB-6488-3555-6694ED4F1AD8}"/>
              </a:ext>
            </a:extLst>
          </p:cNvPr>
          <p:cNvSpPr/>
          <p:nvPr/>
        </p:nvSpPr>
        <p:spPr>
          <a:xfrm>
            <a:off x="953191" y="1192215"/>
            <a:ext cx="2618740" cy="0"/>
          </a:xfrm>
          <a:prstGeom prst="line">
            <a:avLst/>
          </a:prstGeom>
          <a:ln w="38100" cap="flat">
            <a:solidFill>
              <a:schemeClr val="bg1"/>
            </a:solidFill>
            <a:prstDash val="solid"/>
            <a:headEnd type="none" w="sm" len="sm"/>
            <a:tailEnd type="none" w="sm" len="sm"/>
          </a:ln>
        </p:spPr>
        <p:txBody>
          <a:bodyPr/>
          <a:lstStyle/>
          <a:p>
            <a:endParaRPr lang="en-US"/>
          </a:p>
        </p:txBody>
      </p:sp>
      <p:sp>
        <p:nvSpPr>
          <p:cNvPr id="38" name="Freeform 38">
            <a:extLst>
              <a:ext uri="{FF2B5EF4-FFF2-40B4-BE49-F238E27FC236}">
                <a16:creationId xmlns:a16="http://schemas.microsoft.com/office/drawing/2014/main" id="{D7673376-C089-8132-FA5C-6D20D2650802}"/>
              </a:ext>
            </a:extLst>
          </p:cNvPr>
          <p:cNvSpPr/>
          <p:nvPr/>
        </p:nvSpPr>
        <p:spPr>
          <a:xfrm>
            <a:off x="16005429" y="206719"/>
            <a:ext cx="1768139" cy="993094"/>
          </a:xfrm>
          <a:custGeom>
            <a:avLst/>
            <a:gdLst/>
            <a:ahLst/>
            <a:cxnLst/>
            <a:rect l="l" t="t" r="r" b="b"/>
            <a:pathLst>
              <a:path w="1768139" h="993094">
                <a:moveTo>
                  <a:pt x="0" y="0"/>
                </a:moveTo>
                <a:lnTo>
                  <a:pt x="1768139" y="0"/>
                </a:lnTo>
                <a:lnTo>
                  <a:pt x="1768139" y="993094"/>
                </a:lnTo>
                <a:lnTo>
                  <a:pt x="0" y="993094"/>
                </a:lnTo>
                <a:lnTo>
                  <a:pt x="0" y="0"/>
                </a:lnTo>
                <a:close/>
              </a:path>
            </a:pathLst>
          </a:custGeom>
          <a:blipFill>
            <a:blip r:embed="rId3"/>
            <a:stretch>
              <a:fillRect/>
            </a:stretch>
          </a:blipFill>
        </p:spPr>
        <p:txBody>
          <a:bodyPr/>
          <a:lstStyle/>
          <a:p>
            <a:endParaRPr lang="en-US"/>
          </a:p>
        </p:txBody>
      </p:sp>
      <p:pic>
        <p:nvPicPr>
          <p:cNvPr id="10" name="Picture 9" descr="A collage of a house being built&#10;&#10;AI-generated content may be incorrect.">
            <a:extLst>
              <a:ext uri="{FF2B5EF4-FFF2-40B4-BE49-F238E27FC236}">
                <a16:creationId xmlns:a16="http://schemas.microsoft.com/office/drawing/2014/main" id="{8EBFFD60-4F4F-C14D-2A24-257989A42804}"/>
              </a:ext>
            </a:extLst>
          </p:cNvPr>
          <p:cNvPicPr>
            <a:picLocks noChangeAspect="1"/>
          </p:cNvPicPr>
          <p:nvPr/>
        </p:nvPicPr>
        <p:blipFill>
          <a:blip r:embed="rId4"/>
          <a:stretch>
            <a:fillRect/>
          </a:stretch>
        </p:blipFill>
        <p:spPr>
          <a:xfrm>
            <a:off x="746313" y="1993626"/>
            <a:ext cx="16799857" cy="8034037"/>
          </a:xfrm>
          <a:prstGeom prst="rect">
            <a:avLst/>
          </a:prstGeom>
        </p:spPr>
      </p:pic>
    </p:spTree>
    <p:extLst>
      <p:ext uri="{BB962C8B-B14F-4D97-AF65-F5344CB8AC3E}">
        <p14:creationId xmlns:p14="http://schemas.microsoft.com/office/powerpoint/2010/main" val="16580689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91E00-E606-C3F7-9EA2-6A7AC84EC12B}"/>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E22A6097-0FEE-2A6D-0353-985D1FD89E40}"/>
              </a:ext>
            </a:extLst>
          </p:cNvPr>
          <p:cNvGrpSpPr/>
          <p:nvPr/>
        </p:nvGrpSpPr>
        <p:grpSpPr>
          <a:xfrm rot="5400000">
            <a:off x="8266720" y="-8440734"/>
            <a:ext cx="1754560" cy="18288000"/>
            <a:chOff x="0" y="0"/>
            <a:chExt cx="462106" cy="4816593"/>
          </a:xfrm>
        </p:grpSpPr>
        <p:sp>
          <p:nvSpPr>
            <p:cNvPr id="4" name="Freeform 4">
              <a:extLst>
                <a:ext uri="{FF2B5EF4-FFF2-40B4-BE49-F238E27FC236}">
                  <a16:creationId xmlns:a16="http://schemas.microsoft.com/office/drawing/2014/main" id="{918BA2F0-7FF6-07BA-FA1B-5D941A225F31}"/>
                </a:ext>
              </a:extLst>
            </p:cNvPr>
            <p:cNvSpPr/>
            <p:nvPr/>
          </p:nvSpPr>
          <p:spPr>
            <a:xfrm>
              <a:off x="0" y="0"/>
              <a:ext cx="462106" cy="4816592"/>
            </a:xfrm>
            <a:custGeom>
              <a:avLst/>
              <a:gdLst/>
              <a:ahLst/>
              <a:cxnLst/>
              <a:rect l="l" t="t" r="r" b="b"/>
              <a:pathLst>
                <a:path w="462106" h="4816592">
                  <a:moveTo>
                    <a:pt x="0" y="0"/>
                  </a:moveTo>
                  <a:lnTo>
                    <a:pt x="462106" y="0"/>
                  </a:lnTo>
                  <a:lnTo>
                    <a:pt x="462106" y="4816592"/>
                  </a:lnTo>
                  <a:lnTo>
                    <a:pt x="0" y="4816592"/>
                  </a:lnTo>
                  <a:close/>
                </a:path>
              </a:pathLst>
            </a:custGeom>
            <a:solidFill>
              <a:srgbClr val="203864"/>
            </a:solidFill>
          </p:spPr>
          <p:txBody>
            <a:bodyPr/>
            <a:lstStyle/>
            <a:p>
              <a:endParaRPr lang="en-US"/>
            </a:p>
          </p:txBody>
        </p:sp>
        <p:sp>
          <p:nvSpPr>
            <p:cNvPr id="5" name="TextBox 5">
              <a:extLst>
                <a:ext uri="{FF2B5EF4-FFF2-40B4-BE49-F238E27FC236}">
                  <a16:creationId xmlns:a16="http://schemas.microsoft.com/office/drawing/2014/main" id="{D659A1F6-7FEC-B8CB-0D11-343FE12043E0}"/>
                </a:ext>
              </a:extLst>
            </p:cNvPr>
            <p:cNvSpPr txBox="1"/>
            <p:nvPr/>
          </p:nvSpPr>
          <p:spPr>
            <a:xfrm>
              <a:off x="0" y="-47625"/>
              <a:ext cx="462106" cy="4864218"/>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A18E31CA-66B0-551E-4491-5CC783998270}"/>
              </a:ext>
            </a:extLst>
          </p:cNvPr>
          <p:cNvSpPr txBox="1"/>
          <p:nvPr/>
        </p:nvSpPr>
        <p:spPr>
          <a:xfrm>
            <a:off x="952119" y="434927"/>
            <a:ext cx="15053310" cy="730969"/>
          </a:xfrm>
          <a:prstGeom prst="rect">
            <a:avLst/>
          </a:prstGeom>
        </p:spPr>
        <p:txBody>
          <a:bodyPr wrap="square" lIns="0" tIns="0" rIns="0" bIns="0" rtlCol="0" anchor="t">
            <a:spAutoFit/>
          </a:bodyPr>
          <a:lstStyle/>
          <a:p>
            <a:pPr>
              <a:lnSpc>
                <a:spcPts val="6018"/>
              </a:lnSpc>
              <a:spcBef>
                <a:spcPct val="0"/>
              </a:spcBef>
            </a:pPr>
            <a:r>
              <a:rPr lang="en-US" sz="4000" dirty="0">
                <a:solidFill>
                  <a:srgbClr val="FFFFFF"/>
                </a:solidFill>
                <a:latin typeface="League Spartan"/>
                <a:sym typeface="League Spartan"/>
              </a:rPr>
              <a:t>Rent VS Own</a:t>
            </a:r>
            <a:endParaRPr lang="en-US" dirty="0"/>
          </a:p>
        </p:txBody>
      </p:sp>
      <p:sp>
        <p:nvSpPr>
          <p:cNvPr id="7" name="AutoShape 7">
            <a:extLst>
              <a:ext uri="{FF2B5EF4-FFF2-40B4-BE49-F238E27FC236}">
                <a16:creationId xmlns:a16="http://schemas.microsoft.com/office/drawing/2014/main" id="{AF4947C4-C0AD-8FE5-D977-33BE826486B1}"/>
              </a:ext>
            </a:extLst>
          </p:cNvPr>
          <p:cNvSpPr/>
          <p:nvPr/>
        </p:nvSpPr>
        <p:spPr>
          <a:xfrm>
            <a:off x="953191" y="1192215"/>
            <a:ext cx="2618740" cy="0"/>
          </a:xfrm>
          <a:prstGeom prst="line">
            <a:avLst/>
          </a:prstGeom>
          <a:ln w="38100" cap="flat">
            <a:solidFill>
              <a:schemeClr val="bg1"/>
            </a:solidFill>
            <a:prstDash val="solid"/>
            <a:headEnd type="none" w="sm" len="sm"/>
            <a:tailEnd type="none" w="sm" len="sm"/>
          </a:ln>
        </p:spPr>
        <p:txBody>
          <a:bodyPr/>
          <a:lstStyle/>
          <a:p>
            <a:endParaRPr lang="en-US"/>
          </a:p>
        </p:txBody>
      </p:sp>
      <p:sp>
        <p:nvSpPr>
          <p:cNvPr id="38" name="Freeform 38">
            <a:extLst>
              <a:ext uri="{FF2B5EF4-FFF2-40B4-BE49-F238E27FC236}">
                <a16:creationId xmlns:a16="http://schemas.microsoft.com/office/drawing/2014/main" id="{972CD68F-31CC-15FA-6B5A-2EA6D36B16A1}"/>
              </a:ext>
            </a:extLst>
          </p:cNvPr>
          <p:cNvSpPr/>
          <p:nvPr/>
        </p:nvSpPr>
        <p:spPr>
          <a:xfrm>
            <a:off x="16005429" y="206719"/>
            <a:ext cx="1768139" cy="993094"/>
          </a:xfrm>
          <a:custGeom>
            <a:avLst/>
            <a:gdLst/>
            <a:ahLst/>
            <a:cxnLst/>
            <a:rect l="l" t="t" r="r" b="b"/>
            <a:pathLst>
              <a:path w="1768139" h="993094">
                <a:moveTo>
                  <a:pt x="0" y="0"/>
                </a:moveTo>
                <a:lnTo>
                  <a:pt x="1768139" y="0"/>
                </a:lnTo>
                <a:lnTo>
                  <a:pt x="1768139" y="993094"/>
                </a:lnTo>
                <a:lnTo>
                  <a:pt x="0" y="993094"/>
                </a:lnTo>
                <a:lnTo>
                  <a:pt x="0" y="0"/>
                </a:lnTo>
                <a:close/>
              </a:path>
            </a:pathLst>
          </a:custGeom>
          <a:blipFill>
            <a:blip r:embed="rId3"/>
            <a:stretch>
              <a:fillRect/>
            </a:stretch>
          </a:blipFill>
        </p:spPr>
        <p:txBody>
          <a:bodyPr/>
          <a:lstStyle/>
          <a:p>
            <a:endParaRPr lang="en-US"/>
          </a:p>
        </p:txBody>
      </p:sp>
      <p:sp>
        <p:nvSpPr>
          <p:cNvPr id="8" name="Rectangle 7">
            <a:extLst>
              <a:ext uri="{FF2B5EF4-FFF2-40B4-BE49-F238E27FC236}">
                <a16:creationId xmlns:a16="http://schemas.microsoft.com/office/drawing/2014/main" id="{89BFD814-A53E-B302-20DC-04AFC220C412}"/>
              </a:ext>
            </a:extLst>
          </p:cNvPr>
          <p:cNvSpPr/>
          <p:nvPr/>
        </p:nvSpPr>
        <p:spPr>
          <a:xfrm>
            <a:off x="340281" y="1733290"/>
            <a:ext cx="6473663" cy="142777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r>
              <a:rPr lang="en-US" sz="2800" b="1">
                <a:solidFill>
                  <a:srgbClr val="253761"/>
                </a:solidFill>
                <a:ea typeface="+mn-lt"/>
                <a:cs typeface="+mn-lt"/>
              </a:rPr>
              <a:t>OWNED</a:t>
            </a:r>
            <a:endParaRPr lang="en-US"/>
          </a:p>
          <a:p>
            <a:pPr marL="457200" indent="-457200">
              <a:buFont typeface="Arial"/>
              <a:buChar char="•"/>
            </a:pPr>
            <a:r>
              <a:rPr lang="en-US" sz="2800" dirty="0">
                <a:solidFill>
                  <a:srgbClr val="253761"/>
                </a:solidFill>
                <a:ea typeface="+mn-lt"/>
                <a:cs typeface="+mn-lt"/>
              </a:rPr>
              <a:t>Just like a regular single family residence, MH resides on private owned land   </a:t>
            </a:r>
            <a:endParaRPr lang="en-US"/>
          </a:p>
        </p:txBody>
      </p:sp>
      <p:pic>
        <p:nvPicPr>
          <p:cNvPr id="10" name="Picture 9" descr="A person in a suit pointing his finger&#10;&#10;AI-generated content may be incorrect.">
            <a:extLst>
              <a:ext uri="{FF2B5EF4-FFF2-40B4-BE49-F238E27FC236}">
                <a16:creationId xmlns:a16="http://schemas.microsoft.com/office/drawing/2014/main" id="{0ED60C89-7425-5AFA-93BA-D22369F211AD}"/>
              </a:ext>
            </a:extLst>
          </p:cNvPr>
          <p:cNvPicPr>
            <a:picLocks noChangeAspect="1"/>
          </p:cNvPicPr>
          <p:nvPr/>
        </p:nvPicPr>
        <p:blipFill>
          <a:blip r:embed="rId4"/>
          <a:stretch>
            <a:fillRect/>
          </a:stretch>
        </p:blipFill>
        <p:spPr>
          <a:xfrm>
            <a:off x="406854" y="3146332"/>
            <a:ext cx="6351333" cy="4025332"/>
          </a:xfrm>
          <a:prstGeom prst="rect">
            <a:avLst/>
          </a:prstGeom>
        </p:spPr>
      </p:pic>
      <p:pic>
        <p:nvPicPr>
          <p:cNvPr id="2" name="Picture 1" descr="A house in the dirt&#10;&#10;AI-generated content may be incorrect.">
            <a:extLst>
              <a:ext uri="{FF2B5EF4-FFF2-40B4-BE49-F238E27FC236}">
                <a16:creationId xmlns:a16="http://schemas.microsoft.com/office/drawing/2014/main" id="{48B743E6-58FB-481A-F2F2-2AF4E198B282}"/>
              </a:ext>
            </a:extLst>
          </p:cNvPr>
          <p:cNvPicPr>
            <a:picLocks noChangeAspect="1"/>
          </p:cNvPicPr>
          <p:nvPr/>
        </p:nvPicPr>
        <p:blipFill>
          <a:blip r:embed="rId5"/>
          <a:stretch>
            <a:fillRect/>
          </a:stretch>
        </p:blipFill>
        <p:spPr>
          <a:xfrm>
            <a:off x="401026" y="7343775"/>
            <a:ext cx="6347299" cy="2457450"/>
          </a:xfrm>
          <a:prstGeom prst="rect">
            <a:avLst/>
          </a:prstGeom>
        </p:spPr>
      </p:pic>
      <p:sp>
        <p:nvSpPr>
          <p:cNvPr id="9" name="Rectangle 8">
            <a:extLst>
              <a:ext uri="{FF2B5EF4-FFF2-40B4-BE49-F238E27FC236}">
                <a16:creationId xmlns:a16="http://schemas.microsoft.com/office/drawing/2014/main" id="{841F1032-9FF0-C19C-D727-575522087E13}"/>
              </a:ext>
            </a:extLst>
          </p:cNvPr>
          <p:cNvSpPr/>
          <p:nvPr/>
        </p:nvSpPr>
        <p:spPr>
          <a:xfrm>
            <a:off x="7299134" y="1576408"/>
            <a:ext cx="6473663" cy="40387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r>
              <a:rPr lang="en-US" sz="2800" b="1" dirty="0">
                <a:solidFill>
                  <a:srgbClr val="253761"/>
                </a:solidFill>
                <a:ea typeface="+mn-lt"/>
                <a:cs typeface="+mn-lt"/>
              </a:rPr>
              <a:t>SPACE RENT</a:t>
            </a:r>
            <a:endParaRPr lang="en-US" dirty="0"/>
          </a:p>
          <a:p>
            <a:pPr marL="457200" indent="-457200">
              <a:buFont typeface="Arial"/>
              <a:buChar char="•"/>
            </a:pPr>
            <a:r>
              <a:rPr lang="en-US" sz="2800" dirty="0">
                <a:solidFill>
                  <a:srgbClr val="253761"/>
                </a:solidFill>
                <a:ea typeface="Calibri"/>
                <a:cs typeface="Calibri"/>
              </a:rPr>
              <a:t>MH resides in a MH community where you own the home, but rent the land</a:t>
            </a:r>
          </a:p>
          <a:p>
            <a:pPr marL="457200" indent="-457200">
              <a:buFont typeface="Arial"/>
              <a:buChar char="•"/>
            </a:pPr>
            <a:endParaRPr lang="en-US"/>
          </a:p>
          <a:p>
            <a:pPr marL="457200" indent="-457200">
              <a:buFont typeface="Arial"/>
              <a:buChar char="•"/>
            </a:pPr>
            <a:r>
              <a:rPr lang="en-US" sz="2800" dirty="0">
                <a:solidFill>
                  <a:srgbClr val="253761"/>
                </a:solidFill>
                <a:ea typeface="Calibri"/>
                <a:cs typeface="Calibri"/>
              </a:rPr>
              <a:t>Payment to HOA (usually under a $1,500/month) which then provides services such as ensuring utilities are working, common area maintenance/repairs, etc.</a:t>
            </a:r>
            <a:endParaRPr lang="en-US" dirty="0"/>
          </a:p>
          <a:p>
            <a:endParaRPr lang="en-US" dirty="0">
              <a:ea typeface="Calibri"/>
              <a:cs typeface="Calibri"/>
            </a:endParaRPr>
          </a:p>
        </p:txBody>
      </p:sp>
      <p:pic>
        <p:nvPicPr>
          <p:cNvPr id="11" name="Picture 10" descr="A house in the dirt&#10;&#10;AI-generated content may be incorrect.">
            <a:extLst>
              <a:ext uri="{FF2B5EF4-FFF2-40B4-BE49-F238E27FC236}">
                <a16:creationId xmlns:a16="http://schemas.microsoft.com/office/drawing/2014/main" id="{3D15C354-51CA-931F-9DD1-6FA3F0FE8125}"/>
              </a:ext>
            </a:extLst>
          </p:cNvPr>
          <p:cNvPicPr>
            <a:picLocks noChangeAspect="1"/>
          </p:cNvPicPr>
          <p:nvPr/>
        </p:nvPicPr>
        <p:blipFill>
          <a:blip r:embed="rId5"/>
          <a:stretch>
            <a:fillRect/>
          </a:stretch>
        </p:blipFill>
        <p:spPr>
          <a:xfrm>
            <a:off x="546702" y="7489451"/>
            <a:ext cx="6347299" cy="2457450"/>
          </a:xfrm>
          <a:prstGeom prst="rect">
            <a:avLst/>
          </a:prstGeom>
        </p:spPr>
      </p:pic>
      <p:pic>
        <p:nvPicPr>
          <p:cNvPr id="12" name="Picture 11" descr="A row of houses with a street and a road&#10;&#10;AI-generated content may be incorrect.">
            <a:extLst>
              <a:ext uri="{FF2B5EF4-FFF2-40B4-BE49-F238E27FC236}">
                <a16:creationId xmlns:a16="http://schemas.microsoft.com/office/drawing/2014/main" id="{A16DC84C-DB16-99CA-FF85-61376ED7DD75}"/>
              </a:ext>
            </a:extLst>
          </p:cNvPr>
          <p:cNvPicPr>
            <a:picLocks noChangeAspect="1"/>
          </p:cNvPicPr>
          <p:nvPr/>
        </p:nvPicPr>
        <p:blipFill>
          <a:blip r:embed="rId6"/>
          <a:stretch>
            <a:fillRect/>
          </a:stretch>
        </p:blipFill>
        <p:spPr>
          <a:xfrm>
            <a:off x="7302313" y="5808008"/>
            <a:ext cx="7280462" cy="4475630"/>
          </a:xfrm>
          <a:prstGeom prst="rect">
            <a:avLst/>
          </a:prstGeom>
        </p:spPr>
      </p:pic>
      <p:pic>
        <p:nvPicPr>
          <p:cNvPr id="13" name="Picture 12" descr="A person in a black robe&#10;&#10;AI-generated content may be incorrect.">
            <a:extLst>
              <a:ext uri="{FF2B5EF4-FFF2-40B4-BE49-F238E27FC236}">
                <a16:creationId xmlns:a16="http://schemas.microsoft.com/office/drawing/2014/main" id="{3901B6CB-E638-2C4C-41AA-1537CBF2014D}"/>
              </a:ext>
            </a:extLst>
          </p:cNvPr>
          <p:cNvPicPr>
            <a:picLocks noChangeAspect="1"/>
          </p:cNvPicPr>
          <p:nvPr/>
        </p:nvPicPr>
        <p:blipFill>
          <a:blip r:embed="rId7"/>
          <a:stretch>
            <a:fillRect/>
          </a:stretch>
        </p:blipFill>
        <p:spPr>
          <a:xfrm>
            <a:off x="13535025" y="1577788"/>
            <a:ext cx="4933950" cy="4262718"/>
          </a:xfrm>
          <a:prstGeom prst="rect">
            <a:avLst/>
          </a:prstGeom>
        </p:spPr>
      </p:pic>
    </p:spTree>
    <p:extLst>
      <p:ext uri="{BB962C8B-B14F-4D97-AF65-F5344CB8AC3E}">
        <p14:creationId xmlns:p14="http://schemas.microsoft.com/office/powerpoint/2010/main" val="19393980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360A3-BA76-EA17-DBB7-CC34F71F6296}"/>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A93E36DF-23E5-A34A-2C16-94DB8D479133}"/>
              </a:ext>
            </a:extLst>
          </p:cNvPr>
          <p:cNvGrpSpPr/>
          <p:nvPr/>
        </p:nvGrpSpPr>
        <p:grpSpPr>
          <a:xfrm rot="5400000">
            <a:off x="8266720" y="-8440734"/>
            <a:ext cx="1754560" cy="18288000"/>
            <a:chOff x="0" y="0"/>
            <a:chExt cx="462106" cy="4816593"/>
          </a:xfrm>
        </p:grpSpPr>
        <p:sp>
          <p:nvSpPr>
            <p:cNvPr id="4" name="Freeform 4">
              <a:extLst>
                <a:ext uri="{FF2B5EF4-FFF2-40B4-BE49-F238E27FC236}">
                  <a16:creationId xmlns:a16="http://schemas.microsoft.com/office/drawing/2014/main" id="{19763778-A3C9-80B3-EBEE-ED4620E0CA7C}"/>
                </a:ext>
              </a:extLst>
            </p:cNvPr>
            <p:cNvSpPr/>
            <p:nvPr/>
          </p:nvSpPr>
          <p:spPr>
            <a:xfrm>
              <a:off x="0" y="0"/>
              <a:ext cx="462106" cy="4816592"/>
            </a:xfrm>
            <a:custGeom>
              <a:avLst/>
              <a:gdLst/>
              <a:ahLst/>
              <a:cxnLst/>
              <a:rect l="l" t="t" r="r" b="b"/>
              <a:pathLst>
                <a:path w="462106" h="4816592">
                  <a:moveTo>
                    <a:pt x="0" y="0"/>
                  </a:moveTo>
                  <a:lnTo>
                    <a:pt x="462106" y="0"/>
                  </a:lnTo>
                  <a:lnTo>
                    <a:pt x="462106" y="4816592"/>
                  </a:lnTo>
                  <a:lnTo>
                    <a:pt x="0" y="4816592"/>
                  </a:lnTo>
                  <a:close/>
                </a:path>
              </a:pathLst>
            </a:custGeom>
            <a:solidFill>
              <a:srgbClr val="203864"/>
            </a:solidFill>
          </p:spPr>
          <p:txBody>
            <a:bodyPr/>
            <a:lstStyle/>
            <a:p>
              <a:endParaRPr lang="en-US"/>
            </a:p>
          </p:txBody>
        </p:sp>
        <p:sp>
          <p:nvSpPr>
            <p:cNvPr id="5" name="TextBox 5">
              <a:extLst>
                <a:ext uri="{FF2B5EF4-FFF2-40B4-BE49-F238E27FC236}">
                  <a16:creationId xmlns:a16="http://schemas.microsoft.com/office/drawing/2014/main" id="{7E742C98-242E-88F9-F9D1-6C11A326EC15}"/>
                </a:ext>
              </a:extLst>
            </p:cNvPr>
            <p:cNvSpPr txBox="1"/>
            <p:nvPr/>
          </p:nvSpPr>
          <p:spPr>
            <a:xfrm>
              <a:off x="0" y="-47625"/>
              <a:ext cx="462106" cy="4864218"/>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84C6164A-2312-7614-B31F-A012C84D5970}"/>
              </a:ext>
            </a:extLst>
          </p:cNvPr>
          <p:cNvSpPr txBox="1"/>
          <p:nvPr/>
        </p:nvSpPr>
        <p:spPr>
          <a:xfrm>
            <a:off x="952119" y="434927"/>
            <a:ext cx="15053310" cy="730969"/>
          </a:xfrm>
          <a:prstGeom prst="rect">
            <a:avLst/>
          </a:prstGeom>
        </p:spPr>
        <p:txBody>
          <a:bodyPr wrap="square" lIns="0" tIns="0" rIns="0" bIns="0" rtlCol="0" anchor="t">
            <a:spAutoFit/>
          </a:bodyPr>
          <a:lstStyle/>
          <a:p>
            <a:pPr>
              <a:lnSpc>
                <a:spcPts val="6018"/>
              </a:lnSpc>
              <a:spcBef>
                <a:spcPct val="0"/>
              </a:spcBef>
            </a:pPr>
            <a:r>
              <a:rPr lang="en-US" sz="4000" dirty="0">
                <a:solidFill>
                  <a:srgbClr val="FFFFFF"/>
                </a:solidFill>
                <a:latin typeface="League Spartan"/>
                <a:sym typeface="League Spartan"/>
              </a:rPr>
              <a:t>Title Elimination</a:t>
            </a:r>
            <a:endParaRPr lang="en-US" dirty="0"/>
          </a:p>
        </p:txBody>
      </p:sp>
      <p:sp>
        <p:nvSpPr>
          <p:cNvPr id="7" name="AutoShape 7">
            <a:extLst>
              <a:ext uri="{FF2B5EF4-FFF2-40B4-BE49-F238E27FC236}">
                <a16:creationId xmlns:a16="http://schemas.microsoft.com/office/drawing/2014/main" id="{0189AA08-A438-9B34-72DF-F858DCA59C45}"/>
              </a:ext>
            </a:extLst>
          </p:cNvPr>
          <p:cNvSpPr/>
          <p:nvPr/>
        </p:nvSpPr>
        <p:spPr>
          <a:xfrm>
            <a:off x="953191" y="1192215"/>
            <a:ext cx="2618740" cy="0"/>
          </a:xfrm>
          <a:prstGeom prst="line">
            <a:avLst/>
          </a:prstGeom>
          <a:ln w="38100" cap="flat">
            <a:solidFill>
              <a:schemeClr val="bg1"/>
            </a:solidFill>
            <a:prstDash val="solid"/>
            <a:headEnd type="none" w="sm" len="sm"/>
            <a:tailEnd type="none" w="sm" len="sm"/>
          </a:ln>
        </p:spPr>
        <p:txBody>
          <a:bodyPr/>
          <a:lstStyle/>
          <a:p>
            <a:endParaRPr lang="en-US"/>
          </a:p>
        </p:txBody>
      </p:sp>
      <p:sp>
        <p:nvSpPr>
          <p:cNvPr id="38" name="Freeform 38">
            <a:extLst>
              <a:ext uri="{FF2B5EF4-FFF2-40B4-BE49-F238E27FC236}">
                <a16:creationId xmlns:a16="http://schemas.microsoft.com/office/drawing/2014/main" id="{37FC002D-C53D-9051-E4BE-97292F2199BB}"/>
              </a:ext>
            </a:extLst>
          </p:cNvPr>
          <p:cNvSpPr/>
          <p:nvPr/>
        </p:nvSpPr>
        <p:spPr>
          <a:xfrm>
            <a:off x="16005429" y="206719"/>
            <a:ext cx="1768139" cy="993094"/>
          </a:xfrm>
          <a:custGeom>
            <a:avLst/>
            <a:gdLst/>
            <a:ahLst/>
            <a:cxnLst/>
            <a:rect l="l" t="t" r="r" b="b"/>
            <a:pathLst>
              <a:path w="1768139" h="993094">
                <a:moveTo>
                  <a:pt x="0" y="0"/>
                </a:moveTo>
                <a:lnTo>
                  <a:pt x="1768139" y="0"/>
                </a:lnTo>
                <a:lnTo>
                  <a:pt x="1768139" y="993094"/>
                </a:lnTo>
                <a:lnTo>
                  <a:pt x="0" y="993094"/>
                </a:lnTo>
                <a:lnTo>
                  <a:pt x="0" y="0"/>
                </a:lnTo>
                <a:close/>
              </a:path>
            </a:pathLst>
          </a:custGeom>
          <a:blipFill>
            <a:blip r:embed="rId3"/>
            <a:stretch>
              <a:fillRect/>
            </a:stretch>
          </a:blipFill>
        </p:spPr>
        <p:txBody>
          <a:bodyPr/>
          <a:lstStyle/>
          <a:p>
            <a:endParaRPr lang="en-US"/>
          </a:p>
        </p:txBody>
      </p:sp>
      <p:sp>
        <p:nvSpPr>
          <p:cNvPr id="8" name="Rectangle 7">
            <a:extLst>
              <a:ext uri="{FF2B5EF4-FFF2-40B4-BE49-F238E27FC236}">
                <a16:creationId xmlns:a16="http://schemas.microsoft.com/office/drawing/2014/main" id="{2B6243BA-5CCF-B6FE-8361-7CAD064C7C54}"/>
              </a:ext>
            </a:extLst>
          </p:cNvPr>
          <p:cNvSpPr/>
          <p:nvPr/>
        </p:nvSpPr>
        <p:spPr>
          <a:xfrm>
            <a:off x="273046" y="2248760"/>
            <a:ext cx="6608133" cy="314227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r>
              <a:rPr lang="en-US" sz="2800">
                <a:solidFill>
                  <a:srgbClr val="253761"/>
                </a:solidFill>
                <a:ea typeface="+mn-lt"/>
                <a:cs typeface="+mn-lt"/>
              </a:rPr>
              <a:t>Title elimination for a manufactured home is the process of legally converting its status from personal property (like a vehicle) to real property (like traditional real estate). This is often necessary for the home to be sold with the land it sits on or to qualify for traditional mortgages.</a:t>
            </a:r>
            <a:r>
              <a:rPr lang="en-US" sz="1200" dirty="0">
                <a:solidFill>
                  <a:srgbClr val="E6E8F0"/>
                </a:solidFill>
                <a:highlight>
                  <a:srgbClr val="1F1F1F"/>
                </a:highlight>
                <a:ea typeface="+mn-lt"/>
                <a:cs typeface="+mn-lt"/>
              </a:rPr>
              <a:t> </a:t>
            </a:r>
            <a:endParaRPr lang="en-US" sz="2800" dirty="0">
              <a:solidFill>
                <a:srgbClr val="253761"/>
              </a:solidFill>
              <a:ea typeface="+mn-lt"/>
              <a:cs typeface="+mn-lt"/>
            </a:endParaRPr>
          </a:p>
        </p:txBody>
      </p:sp>
      <p:sp>
        <p:nvSpPr>
          <p:cNvPr id="11" name="Rectangle 10">
            <a:extLst>
              <a:ext uri="{FF2B5EF4-FFF2-40B4-BE49-F238E27FC236}">
                <a16:creationId xmlns:a16="http://schemas.microsoft.com/office/drawing/2014/main" id="{B6D369E4-4DCE-1EAE-FF43-08AD52B460FC}"/>
              </a:ext>
            </a:extLst>
          </p:cNvPr>
          <p:cNvSpPr/>
          <p:nvPr/>
        </p:nvSpPr>
        <p:spPr>
          <a:xfrm>
            <a:off x="273046" y="6092377"/>
            <a:ext cx="6608133" cy="35680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r>
              <a:rPr lang="en-US" sz="2800" b="1" dirty="0">
                <a:solidFill>
                  <a:srgbClr val="253761"/>
                </a:solidFill>
                <a:ea typeface="+mn-lt"/>
                <a:cs typeface="+mn-lt"/>
              </a:rPr>
              <a:t>WHY?</a:t>
            </a:r>
            <a:endParaRPr lang="en-US" b="1">
              <a:solidFill>
                <a:srgbClr val="FFFFFF"/>
              </a:solidFill>
              <a:ea typeface="+mn-lt"/>
              <a:cs typeface="+mn-lt"/>
            </a:endParaRPr>
          </a:p>
          <a:p>
            <a:pPr marL="457200" indent="-457200">
              <a:buFont typeface="Arial"/>
              <a:buChar char="•"/>
            </a:pPr>
            <a:r>
              <a:rPr lang="en-US" sz="2800" dirty="0">
                <a:solidFill>
                  <a:srgbClr val="253761"/>
                </a:solidFill>
                <a:ea typeface="Calibri"/>
                <a:cs typeface="Calibri"/>
              </a:rPr>
              <a:t>Helps open up financing options</a:t>
            </a:r>
            <a:br>
              <a:rPr lang="en-US" dirty="0"/>
            </a:br>
            <a:endParaRPr lang="en-US">
              <a:ea typeface="Calibri"/>
              <a:cs typeface="Calibri"/>
            </a:endParaRPr>
          </a:p>
          <a:p>
            <a:pPr marL="457200" indent="-457200">
              <a:buFont typeface="Arial"/>
              <a:buChar char="•"/>
            </a:pPr>
            <a:r>
              <a:rPr lang="en-US" sz="2800" dirty="0">
                <a:solidFill>
                  <a:srgbClr val="253761"/>
                </a:solidFill>
                <a:ea typeface="Calibri"/>
                <a:cs typeface="Calibri"/>
              </a:rPr>
              <a:t>Often times a lender requirement</a:t>
            </a:r>
            <a:endParaRPr lang="en-US" dirty="0"/>
          </a:p>
          <a:p>
            <a:endParaRPr lang="en-US" dirty="0"/>
          </a:p>
          <a:p>
            <a:pPr marL="457200" indent="-457200">
              <a:buFont typeface="Arial"/>
              <a:buChar char="•"/>
            </a:pPr>
            <a:r>
              <a:rPr lang="en-US" sz="2800" dirty="0">
                <a:solidFill>
                  <a:srgbClr val="253761"/>
                </a:solidFill>
                <a:ea typeface="Calibri"/>
                <a:cs typeface="Calibri"/>
              </a:rPr>
              <a:t>Removes personal property status for titling and lending</a:t>
            </a:r>
            <a:endParaRPr lang="en-US" dirty="0"/>
          </a:p>
          <a:p>
            <a:pPr marL="457200" indent="-457200">
              <a:buFont typeface="Arial"/>
              <a:buChar char="•"/>
            </a:pPr>
            <a:endParaRPr lang="en-US" sz="2800" dirty="0">
              <a:solidFill>
                <a:srgbClr val="253761"/>
              </a:solidFill>
              <a:ea typeface="Calibri"/>
              <a:cs typeface="Calibri"/>
            </a:endParaRPr>
          </a:p>
        </p:txBody>
      </p:sp>
      <p:pic>
        <p:nvPicPr>
          <p:cNvPr id="12" name="Picture 11" descr="A screenshot of a document&#10;&#10;AI-generated content may be incorrect.">
            <a:extLst>
              <a:ext uri="{FF2B5EF4-FFF2-40B4-BE49-F238E27FC236}">
                <a16:creationId xmlns:a16="http://schemas.microsoft.com/office/drawing/2014/main" id="{A0C313AE-F95E-4227-9791-91AE0221EF48}"/>
              </a:ext>
            </a:extLst>
          </p:cNvPr>
          <p:cNvPicPr>
            <a:picLocks noChangeAspect="1"/>
          </p:cNvPicPr>
          <p:nvPr/>
        </p:nvPicPr>
        <p:blipFill>
          <a:blip r:embed="rId4"/>
          <a:stretch>
            <a:fillRect/>
          </a:stretch>
        </p:blipFill>
        <p:spPr>
          <a:xfrm>
            <a:off x="8678955" y="2430686"/>
            <a:ext cx="8807823" cy="7453892"/>
          </a:xfrm>
          <a:prstGeom prst="rect">
            <a:avLst/>
          </a:prstGeom>
        </p:spPr>
      </p:pic>
    </p:spTree>
    <p:extLst>
      <p:ext uri="{BB962C8B-B14F-4D97-AF65-F5344CB8AC3E}">
        <p14:creationId xmlns:p14="http://schemas.microsoft.com/office/powerpoint/2010/main" val="1617319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8A3F0A-0586-09FF-0407-80BDD0189CB1}"/>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4DEAD46B-35B4-E82C-B3BD-35E103C3D1B6}"/>
              </a:ext>
            </a:extLst>
          </p:cNvPr>
          <p:cNvGrpSpPr/>
          <p:nvPr/>
        </p:nvGrpSpPr>
        <p:grpSpPr>
          <a:xfrm rot="5400000">
            <a:off x="8266720" y="-8440734"/>
            <a:ext cx="1754560" cy="18288000"/>
            <a:chOff x="0" y="0"/>
            <a:chExt cx="462106" cy="4816593"/>
          </a:xfrm>
        </p:grpSpPr>
        <p:sp>
          <p:nvSpPr>
            <p:cNvPr id="4" name="Freeform 4">
              <a:extLst>
                <a:ext uri="{FF2B5EF4-FFF2-40B4-BE49-F238E27FC236}">
                  <a16:creationId xmlns:a16="http://schemas.microsoft.com/office/drawing/2014/main" id="{855E8722-E7F1-204E-4F68-722B11039E59}"/>
                </a:ext>
              </a:extLst>
            </p:cNvPr>
            <p:cNvSpPr/>
            <p:nvPr/>
          </p:nvSpPr>
          <p:spPr>
            <a:xfrm>
              <a:off x="0" y="0"/>
              <a:ext cx="462106" cy="4816592"/>
            </a:xfrm>
            <a:custGeom>
              <a:avLst/>
              <a:gdLst/>
              <a:ahLst/>
              <a:cxnLst/>
              <a:rect l="l" t="t" r="r" b="b"/>
              <a:pathLst>
                <a:path w="462106" h="4816592">
                  <a:moveTo>
                    <a:pt x="0" y="0"/>
                  </a:moveTo>
                  <a:lnTo>
                    <a:pt x="462106" y="0"/>
                  </a:lnTo>
                  <a:lnTo>
                    <a:pt x="462106" y="4816592"/>
                  </a:lnTo>
                  <a:lnTo>
                    <a:pt x="0" y="4816592"/>
                  </a:lnTo>
                  <a:close/>
                </a:path>
              </a:pathLst>
            </a:custGeom>
            <a:solidFill>
              <a:srgbClr val="203864"/>
            </a:solidFill>
          </p:spPr>
          <p:txBody>
            <a:bodyPr/>
            <a:lstStyle/>
            <a:p>
              <a:endParaRPr lang="en-US"/>
            </a:p>
          </p:txBody>
        </p:sp>
        <p:sp>
          <p:nvSpPr>
            <p:cNvPr id="5" name="TextBox 5">
              <a:extLst>
                <a:ext uri="{FF2B5EF4-FFF2-40B4-BE49-F238E27FC236}">
                  <a16:creationId xmlns:a16="http://schemas.microsoft.com/office/drawing/2014/main" id="{5B10145A-2A6C-EB80-D299-38BBACF50F44}"/>
                </a:ext>
              </a:extLst>
            </p:cNvPr>
            <p:cNvSpPr txBox="1"/>
            <p:nvPr/>
          </p:nvSpPr>
          <p:spPr>
            <a:xfrm>
              <a:off x="0" y="-47625"/>
              <a:ext cx="462106" cy="4864218"/>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61121C1B-0F59-7EC1-066F-A09C4FD6169C}"/>
              </a:ext>
            </a:extLst>
          </p:cNvPr>
          <p:cNvSpPr txBox="1"/>
          <p:nvPr/>
        </p:nvSpPr>
        <p:spPr>
          <a:xfrm>
            <a:off x="952119" y="434927"/>
            <a:ext cx="15053310" cy="730969"/>
          </a:xfrm>
          <a:prstGeom prst="rect">
            <a:avLst/>
          </a:prstGeom>
        </p:spPr>
        <p:txBody>
          <a:bodyPr wrap="square" lIns="0" tIns="0" rIns="0" bIns="0" rtlCol="0" anchor="t">
            <a:spAutoFit/>
          </a:bodyPr>
          <a:lstStyle/>
          <a:p>
            <a:pPr>
              <a:lnSpc>
                <a:spcPts val="6018"/>
              </a:lnSpc>
              <a:spcBef>
                <a:spcPct val="0"/>
              </a:spcBef>
            </a:pPr>
            <a:r>
              <a:rPr lang="en-US" sz="4000" dirty="0">
                <a:solidFill>
                  <a:srgbClr val="FFFFFF"/>
                </a:solidFill>
                <a:latin typeface="League Spartan"/>
                <a:sym typeface="League Spartan"/>
              </a:rPr>
              <a:t>Lending Requirements for pre 1976</a:t>
            </a:r>
            <a:endParaRPr lang="en-US" sz="4000" dirty="0">
              <a:solidFill>
                <a:srgbClr val="FFFFFF"/>
              </a:solidFill>
              <a:latin typeface="League Spartan"/>
            </a:endParaRPr>
          </a:p>
        </p:txBody>
      </p:sp>
      <p:sp>
        <p:nvSpPr>
          <p:cNvPr id="7" name="AutoShape 7">
            <a:extLst>
              <a:ext uri="{FF2B5EF4-FFF2-40B4-BE49-F238E27FC236}">
                <a16:creationId xmlns:a16="http://schemas.microsoft.com/office/drawing/2014/main" id="{FA794412-C469-656D-E6BE-6B1F6F2972BB}"/>
              </a:ext>
            </a:extLst>
          </p:cNvPr>
          <p:cNvSpPr/>
          <p:nvPr/>
        </p:nvSpPr>
        <p:spPr>
          <a:xfrm>
            <a:off x="953191" y="1192215"/>
            <a:ext cx="2618740" cy="0"/>
          </a:xfrm>
          <a:prstGeom prst="line">
            <a:avLst/>
          </a:prstGeom>
          <a:ln w="38100" cap="flat">
            <a:solidFill>
              <a:schemeClr val="bg1"/>
            </a:solidFill>
            <a:prstDash val="solid"/>
            <a:headEnd type="none" w="sm" len="sm"/>
            <a:tailEnd type="none" w="sm" len="sm"/>
          </a:ln>
        </p:spPr>
        <p:txBody>
          <a:bodyPr/>
          <a:lstStyle/>
          <a:p>
            <a:endParaRPr lang="en-US"/>
          </a:p>
        </p:txBody>
      </p:sp>
      <p:sp>
        <p:nvSpPr>
          <p:cNvPr id="38" name="Freeform 38">
            <a:extLst>
              <a:ext uri="{FF2B5EF4-FFF2-40B4-BE49-F238E27FC236}">
                <a16:creationId xmlns:a16="http://schemas.microsoft.com/office/drawing/2014/main" id="{9FFC6C30-D711-41D1-94B6-E35765B0F9B7}"/>
              </a:ext>
            </a:extLst>
          </p:cNvPr>
          <p:cNvSpPr/>
          <p:nvPr/>
        </p:nvSpPr>
        <p:spPr>
          <a:xfrm>
            <a:off x="16005429" y="206719"/>
            <a:ext cx="1768139" cy="993094"/>
          </a:xfrm>
          <a:custGeom>
            <a:avLst/>
            <a:gdLst/>
            <a:ahLst/>
            <a:cxnLst/>
            <a:rect l="l" t="t" r="r" b="b"/>
            <a:pathLst>
              <a:path w="1768139" h="993094">
                <a:moveTo>
                  <a:pt x="0" y="0"/>
                </a:moveTo>
                <a:lnTo>
                  <a:pt x="1768139" y="0"/>
                </a:lnTo>
                <a:lnTo>
                  <a:pt x="1768139" y="993094"/>
                </a:lnTo>
                <a:lnTo>
                  <a:pt x="0" y="993094"/>
                </a:lnTo>
                <a:lnTo>
                  <a:pt x="0" y="0"/>
                </a:lnTo>
                <a:close/>
              </a:path>
            </a:pathLst>
          </a:custGeom>
          <a:blipFill>
            <a:blip r:embed="rId3"/>
            <a:stretch>
              <a:fillRect/>
            </a:stretch>
          </a:blipFill>
        </p:spPr>
        <p:txBody>
          <a:bodyPr/>
          <a:lstStyle/>
          <a:p>
            <a:endParaRPr lang="en-US"/>
          </a:p>
        </p:txBody>
      </p:sp>
      <p:sp>
        <p:nvSpPr>
          <p:cNvPr id="8" name="Rectangle 7">
            <a:extLst>
              <a:ext uri="{FF2B5EF4-FFF2-40B4-BE49-F238E27FC236}">
                <a16:creationId xmlns:a16="http://schemas.microsoft.com/office/drawing/2014/main" id="{0B8F33A6-1D55-82F2-110F-D0048F37CC88}"/>
              </a:ext>
            </a:extLst>
          </p:cNvPr>
          <p:cNvSpPr/>
          <p:nvPr/>
        </p:nvSpPr>
        <p:spPr>
          <a:xfrm>
            <a:off x="273046" y="2248760"/>
            <a:ext cx="6608133" cy="314227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r>
              <a:rPr lang="en-US" sz="2800" dirty="0">
                <a:solidFill>
                  <a:srgbClr val="253761"/>
                </a:solidFill>
                <a:ea typeface="+mn-lt"/>
                <a:cs typeface="+mn-lt"/>
              </a:rPr>
              <a:t>Two types of Lending when it comes to MH:</a:t>
            </a:r>
            <a:endParaRPr lang="en-US" dirty="0">
              <a:solidFill>
                <a:srgbClr val="FFFFFF"/>
              </a:solidFill>
              <a:ea typeface="+mn-lt"/>
              <a:cs typeface="+mn-lt"/>
            </a:endParaRPr>
          </a:p>
          <a:p>
            <a:endParaRPr lang="en-US" sz="2800" dirty="0">
              <a:solidFill>
                <a:srgbClr val="253761"/>
              </a:solidFill>
              <a:ea typeface="Calibri"/>
              <a:cs typeface="Calibri"/>
            </a:endParaRPr>
          </a:p>
          <a:p>
            <a:r>
              <a:rPr lang="en-US" sz="2800" b="1" dirty="0">
                <a:solidFill>
                  <a:srgbClr val="253761"/>
                </a:solidFill>
                <a:ea typeface="Calibri"/>
                <a:cs typeface="Calibri"/>
              </a:rPr>
              <a:t>Chattel</a:t>
            </a:r>
            <a:r>
              <a:rPr lang="en-US" sz="2800" dirty="0">
                <a:solidFill>
                  <a:srgbClr val="253761"/>
                </a:solidFill>
                <a:ea typeface="Calibri"/>
                <a:cs typeface="Calibri"/>
              </a:rPr>
              <a:t> </a:t>
            </a:r>
            <a:r>
              <a:rPr lang="en-US" sz="2800" b="1" dirty="0">
                <a:solidFill>
                  <a:srgbClr val="253761"/>
                </a:solidFill>
                <a:ea typeface="Calibri"/>
                <a:cs typeface="Calibri"/>
              </a:rPr>
              <a:t>loan</a:t>
            </a:r>
            <a:r>
              <a:rPr lang="en-US" sz="2800" dirty="0">
                <a:solidFill>
                  <a:srgbClr val="253761"/>
                </a:solidFill>
                <a:ea typeface="Calibri"/>
                <a:cs typeface="Calibri"/>
              </a:rPr>
              <a:t>:</a:t>
            </a:r>
          </a:p>
          <a:p>
            <a:pPr marL="457200" indent="-457200">
              <a:buFont typeface="Arial"/>
              <a:buChar char="•"/>
            </a:pPr>
            <a:r>
              <a:rPr lang="en-US" sz="2800" dirty="0">
                <a:solidFill>
                  <a:srgbClr val="253761"/>
                </a:solidFill>
                <a:ea typeface="Calibri"/>
                <a:cs typeface="Calibri"/>
              </a:rPr>
              <a:t>are</a:t>
            </a:r>
            <a:r>
              <a:rPr lang="en-US" sz="2800" dirty="0">
                <a:solidFill>
                  <a:srgbClr val="253761"/>
                </a:solidFill>
                <a:ea typeface="+mn-lt"/>
                <a:cs typeface="+mn-lt"/>
              </a:rPr>
              <a:t> loans for Mobil homes or movable property like machinery or vehicles. The “chattel” acts as collateral, just like a regular home loan.</a:t>
            </a:r>
            <a:endParaRPr lang="en-US" sz="2800" dirty="0">
              <a:solidFill>
                <a:srgbClr val="253761"/>
              </a:solidFill>
              <a:ea typeface="Calibri"/>
              <a:cs typeface="Calibri"/>
            </a:endParaRPr>
          </a:p>
          <a:p>
            <a:endParaRPr lang="en-US" sz="2800" dirty="0">
              <a:solidFill>
                <a:srgbClr val="253761"/>
              </a:solidFill>
              <a:ea typeface="Calibri"/>
              <a:cs typeface="Calibri"/>
            </a:endParaRPr>
          </a:p>
        </p:txBody>
      </p:sp>
      <p:sp>
        <p:nvSpPr>
          <p:cNvPr id="11" name="Rectangle 10">
            <a:extLst>
              <a:ext uri="{FF2B5EF4-FFF2-40B4-BE49-F238E27FC236}">
                <a16:creationId xmlns:a16="http://schemas.microsoft.com/office/drawing/2014/main" id="{61D2089A-553D-24BF-2EC9-5A7B4D3F249E}"/>
              </a:ext>
            </a:extLst>
          </p:cNvPr>
          <p:cNvSpPr/>
          <p:nvPr/>
        </p:nvSpPr>
        <p:spPr>
          <a:xfrm>
            <a:off x="273046" y="6092377"/>
            <a:ext cx="6608133" cy="35680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r>
              <a:rPr lang="en-US" sz="2800" b="1" dirty="0">
                <a:solidFill>
                  <a:srgbClr val="253761"/>
                </a:solidFill>
                <a:ea typeface="+mn-lt"/>
                <a:cs typeface="+mn-lt"/>
              </a:rPr>
              <a:t>Portfolio loan:</a:t>
            </a:r>
            <a:endParaRPr lang="en-US" dirty="0">
              <a:solidFill>
                <a:srgbClr val="FFFFFF"/>
              </a:solidFill>
              <a:ea typeface="+mn-lt"/>
              <a:cs typeface="+mn-lt"/>
            </a:endParaRPr>
          </a:p>
          <a:p>
            <a:pPr marL="457200" indent="-457200">
              <a:buFont typeface="Arial"/>
              <a:buChar char="•"/>
            </a:pPr>
            <a:r>
              <a:rPr lang="en-US" sz="2800" dirty="0">
                <a:solidFill>
                  <a:srgbClr val="253761"/>
                </a:solidFill>
                <a:ea typeface="+mn-lt"/>
                <a:cs typeface="+mn-lt"/>
              </a:rPr>
              <a:t>are loans that are kept “in-house” and not sold to secondary market </a:t>
            </a:r>
          </a:p>
          <a:p>
            <a:pPr marL="457200" indent="-457200">
              <a:buFont typeface="Arial"/>
              <a:buChar char="•"/>
            </a:pPr>
            <a:r>
              <a:rPr lang="en-US" sz="2800" dirty="0">
                <a:solidFill>
                  <a:srgbClr val="253761"/>
                </a:solidFill>
                <a:ea typeface="+mn-lt"/>
                <a:cs typeface="+mn-lt"/>
              </a:rPr>
              <a:t>Be mindful that the type of MH (single-wide, double-wide, triple-wide), if it’s been moved more than once, whether title is eliminated or not, etc. will affect which lenders are able to give the loan  </a:t>
            </a:r>
            <a:endParaRPr lang="en-US" sz="2800" dirty="0">
              <a:solidFill>
                <a:srgbClr val="253761"/>
              </a:solidFill>
              <a:ea typeface="Calibri"/>
              <a:cs typeface="Calibri"/>
            </a:endParaRPr>
          </a:p>
        </p:txBody>
      </p:sp>
      <p:pic>
        <p:nvPicPr>
          <p:cNvPr id="12" name="Picture 11" descr="A roll of money with a rubber band&#10;&#10;AI-generated content may be incorrect.">
            <a:extLst>
              <a:ext uri="{FF2B5EF4-FFF2-40B4-BE49-F238E27FC236}">
                <a16:creationId xmlns:a16="http://schemas.microsoft.com/office/drawing/2014/main" id="{7EDC5159-5190-0149-1ACA-5421040E590A}"/>
              </a:ext>
            </a:extLst>
          </p:cNvPr>
          <p:cNvPicPr>
            <a:picLocks noChangeAspect="1"/>
          </p:cNvPicPr>
          <p:nvPr/>
        </p:nvPicPr>
        <p:blipFill>
          <a:blip r:embed="rId4"/>
          <a:stretch>
            <a:fillRect/>
          </a:stretch>
        </p:blipFill>
        <p:spPr>
          <a:xfrm>
            <a:off x="8879552" y="2251392"/>
            <a:ext cx="7756688" cy="7431481"/>
          </a:xfrm>
          <a:prstGeom prst="rect">
            <a:avLst/>
          </a:prstGeom>
        </p:spPr>
      </p:pic>
    </p:spTree>
    <p:extLst>
      <p:ext uri="{BB962C8B-B14F-4D97-AF65-F5344CB8AC3E}">
        <p14:creationId xmlns:p14="http://schemas.microsoft.com/office/powerpoint/2010/main" val="4463150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A5B143-52FD-1445-F236-EB4A15D2E797}"/>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4751486C-6789-0019-09C9-563BDF7084A2}"/>
              </a:ext>
            </a:extLst>
          </p:cNvPr>
          <p:cNvGrpSpPr/>
          <p:nvPr/>
        </p:nvGrpSpPr>
        <p:grpSpPr>
          <a:xfrm rot="5400000">
            <a:off x="8266720" y="-8440734"/>
            <a:ext cx="1754560" cy="18288000"/>
            <a:chOff x="0" y="0"/>
            <a:chExt cx="462106" cy="4816593"/>
          </a:xfrm>
        </p:grpSpPr>
        <p:sp>
          <p:nvSpPr>
            <p:cNvPr id="4" name="Freeform 4">
              <a:extLst>
                <a:ext uri="{FF2B5EF4-FFF2-40B4-BE49-F238E27FC236}">
                  <a16:creationId xmlns:a16="http://schemas.microsoft.com/office/drawing/2014/main" id="{BEA73E33-E090-6877-7D16-118428BEA39F}"/>
                </a:ext>
              </a:extLst>
            </p:cNvPr>
            <p:cNvSpPr/>
            <p:nvPr/>
          </p:nvSpPr>
          <p:spPr>
            <a:xfrm>
              <a:off x="0" y="0"/>
              <a:ext cx="462106" cy="4816592"/>
            </a:xfrm>
            <a:custGeom>
              <a:avLst/>
              <a:gdLst/>
              <a:ahLst/>
              <a:cxnLst/>
              <a:rect l="l" t="t" r="r" b="b"/>
              <a:pathLst>
                <a:path w="462106" h="4816592">
                  <a:moveTo>
                    <a:pt x="0" y="0"/>
                  </a:moveTo>
                  <a:lnTo>
                    <a:pt x="462106" y="0"/>
                  </a:lnTo>
                  <a:lnTo>
                    <a:pt x="462106" y="4816592"/>
                  </a:lnTo>
                  <a:lnTo>
                    <a:pt x="0" y="4816592"/>
                  </a:lnTo>
                  <a:close/>
                </a:path>
              </a:pathLst>
            </a:custGeom>
            <a:solidFill>
              <a:srgbClr val="203864"/>
            </a:solidFill>
          </p:spPr>
          <p:txBody>
            <a:bodyPr/>
            <a:lstStyle/>
            <a:p>
              <a:endParaRPr lang="en-US"/>
            </a:p>
          </p:txBody>
        </p:sp>
        <p:sp>
          <p:nvSpPr>
            <p:cNvPr id="5" name="TextBox 5">
              <a:extLst>
                <a:ext uri="{FF2B5EF4-FFF2-40B4-BE49-F238E27FC236}">
                  <a16:creationId xmlns:a16="http://schemas.microsoft.com/office/drawing/2014/main" id="{140E68D0-EA98-68F4-F667-BAC982C06F31}"/>
                </a:ext>
              </a:extLst>
            </p:cNvPr>
            <p:cNvSpPr txBox="1"/>
            <p:nvPr/>
          </p:nvSpPr>
          <p:spPr>
            <a:xfrm>
              <a:off x="0" y="-47625"/>
              <a:ext cx="462106" cy="4864218"/>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E4651083-3933-8D45-85AA-4C825CB49D4B}"/>
              </a:ext>
            </a:extLst>
          </p:cNvPr>
          <p:cNvSpPr txBox="1"/>
          <p:nvPr/>
        </p:nvSpPr>
        <p:spPr>
          <a:xfrm>
            <a:off x="952119" y="434927"/>
            <a:ext cx="15053310" cy="730969"/>
          </a:xfrm>
          <a:prstGeom prst="rect">
            <a:avLst/>
          </a:prstGeom>
        </p:spPr>
        <p:txBody>
          <a:bodyPr wrap="square" lIns="0" tIns="0" rIns="0" bIns="0" rtlCol="0" anchor="t">
            <a:spAutoFit/>
          </a:bodyPr>
          <a:lstStyle/>
          <a:p>
            <a:pPr>
              <a:lnSpc>
                <a:spcPts val="6018"/>
              </a:lnSpc>
              <a:spcBef>
                <a:spcPct val="0"/>
              </a:spcBef>
            </a:pPr>
            <a:r>
              <a:rPr lang="en-US" sz="4000" dirty="0">
                <a:solidFill>
                  <a:srgbClr val="FFFFFF"/>
                </a:solidFill>
                <a:latin typeface="League Spartan"/>
                <a:sym typeface="League Spartan"/>
              </a:rPr>
              <a:t>Lending Requirements for </a:t>
            </a:r>
            <a:r>
              <a:rPr lang="en-US" sz="4000">
                <a:solidFill>
                  <a:srgbClr val="FFFFFF"/>
                </a:solidFill>
                <a:latin typeface="League Spartan"/>
                <a:sym typeface="League Spartan"/>
              </a:rPr>
              <a:t>post 1976</a:t>
            </a:r>
            <a:endParaRPr lang="en-US" sz="4000" dirty="0">
              <a:solidFill>
                <a:srgbClr val="FFFFFF"/>
              </a:solidFill>
              <a:latin typeface="League Spartan"/>
            </a:endParaRPr>
          </a:p>
        </p:txBody>
      </p:sp>
      <p:sp>
        <p:nvSpPr>
          <p:cNvPr id="7" name="AutoShape 7">
            <a:extLst>
              <a:ext uri="{FF2B5EF4-FFF2-40B4-BE49-F238E27FC236}">
                <a16:creationId xmlns:a16="http://schemas.microsoft.com/office/drawing/2014/main" id="{6BA823C3-FB3B-64EA-EA86-B0ABC9154729}"/>
              </a:ext>
            </a:extLst>
          </p:cNvPr>
          <p:cNvSpPr/>
          <p:nvPr/>
        </p:nvSpPr>
        <p:spPr>
          <a:xfrm>
            <a:off x="953191" y="1192215"/>
            <a:ext cx="2618740" cy="0"/>
          </a:xfrm>
          <a:prstGeom prst="line">
            <a:avLst/>
          </a:prstGeom>
          <a:ln w="38100" cap="flat">
            <a:solidFill>
              <a:schemeClr val="bg1"/>
            </a:solidFill>
            <a:prstDash val="solid"/>
            <a:headEnd type="none" w="sm" len="sm"/>
            <a:tailEnd type="none" w="sm" len="sm"/>
          </a:ln>
        </p:spPr>
        <p:txBody>
          <a:bodyPr/>
          <a:lstStyle/>
          <a:p>
            <a:endParaRPr lang="en-US"/>
          </a:p>
        </p:txBody>
      </p:sp>
      <p:sp>
        <p:nvSpPr>
          <p:cNvPr id="38" name="Freeform 38">
            <a:extLst>
              <a:ext uri="{FF2B5EF4-FFF2-40B4-BE49-F238E27FC236}">
                <a16:creationId xmlns:a16="http://schemas.microsoft.com/office/drawing/2014/main" id="{AA03C8B0-AF8D-03CC-BFCD-FAABFE406310}"/>
              </a:ext>
            </a:extLst>
          </p:cNvPr>
          <p:cNvSpPr/>
          <p:nvPr/>
        </p:nvSpPr>
        <p:spPr>
          <a:xfrm>
            <a:off x="16005429" y="206719"/>
            <a:ext cx="1768139" cy="993094"/>
          </a:xfrm>
          <a:custGeom>
            <a:avLst/>
            <a:gdLst/>
            <a:ahLst/>
            <a:cxnLst/>
            <a:rect l="l" t="t" r="r" b="b"/>
            <a:pathLst>
              <a:path w="1768139" h="993094">
                <a:moveTo>
                  <a:pt x="0" y="0"/>
                </a:moveTo>
                <a:lnTo>
                  <a:pt x="1768139" y="0"/>
                </a:lnTo>
                <a:lnTo>
                  <a:pt x="1768139" y="993094"/>
                </a:lnTo>
                <a:lnTo>
                  <a:pt x="0" y="993094"/>
                </a:lnTo>
                <a:lnTo>
                  <a:pt x="0" y="0"/>
                </a:lnTo>
                <a:close/>
              </a:path>
            </a:pathLst>
          </a:custGeom>
          <a:blipFill>
            <a:blip r:embed="rId3"/>
            <a:stretch>
              <a:fillRect/>
            </a:stretch>
          </a:blipFill>
        </p:spPr>
        <p:txBody>
          <a:bodyPr/>
          <a:lstStyle/>
          <a:p>
            <a:endParaRPr lang="en-US"/>
          </a:p>
        </p:txBody>
      </p:sp>
      <p:sp>
        <p:nvSpPr>
          <p:cNvPr id="8" name="Rectangle 7">
            <a:extLst>
              <a:ext uri="{FF2B5EF4-FFF2-40B4-BE49-F238E27FC236}">
                <a16:creationId xmlns:a16="http://schemas.microsoft.com/office/drawing/2014/main" id="{0E4C7B36-F175-EF89-79E6-E26AEC815772}"/>
              </a:ext>
            </a:extLst>
          </p:cNvPr>
          <p:cNvSpPr/>
          <p:nvPr/>
        </p:nvSpPr>
        <p:spPr>
          <a:xfrm>
            <a:off x="273046" y="2248760"/>
            <a:ext cx="6608133" cy="119244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r>
              <a:rPr lang="en-US" sz="2800" dirty="0">
                <a:solidFill>
                  <a:srgbClr val="253761"/>
                </a:solidFill>
                <a:ea typeface="+mn-lt"/>
                <a:cs typeface="+mn-lt"/>
              </a:rPr>
              <a:t>If built post June 15th, 1976, there many lending options available.</a:t>
            </a:r>
            <a:endParaRPr lang="en-US" dirty="0">
              <a:ea typeface="+mn-lt"/>
              <a:cs typeface="+mn-lt"/>
            </a:endParaRPr>
          </a:p>
        </p:txBody>
      </p:sp>
      <p:sp>
        <p:nvSpPr>
          <p:cNvPr id="11" name="Rectangle 10">
            <a:extLst>
              <a:ext uri="{FF2B5EF4-FFF2-40B4-BE49-F238E27FC236}">
                <a16:creationId xmlns:a16="http://schemas.microsoft.com/office/drawing/2014/main" id="{6B68EDA8-54A9-3A72-7228-EEA17CE0DDB6}"/>
              </a:ext>
            </a:extLst>
          </p:cNvPr>
          <p:cNvSpPr/>
          <p:nvPr/>
        </p:nvSpPr>
        <p:spPr>
          <a:xfrm>
            <a:off x="273046" y="3862407"/>
            <a:ext cx="6608133" cy="255956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r>
              <a:rPr lang="en-US" sz="2800" dirty="0">
                <a:solidFill>
                  <a:srgbClr val="253761"/>
                </a:solidFill>
                <a:ea typeface="+mn-lt"/>
                <a:cs typeface="+mn-lt"/>
              </a:rPr>
              <a:t>Be mindful that the type of MH (single-wide, double-wide, triple-wide), if it’s been moved more than once, whether title is eliminated or not, etc. will affect which lenders are able to give the loan  </a:t>
            </a:r>
            <a:endParaRPr lang="en-US" sz="2800" dirty="0">
              <a:solidFill>
                <a:srgbClr val="253761"/>
              </a:solidFill>
              <a:ea typeface="Calibri"/>
              <a:cs typeface="Calibri"/>
            </a:endParaRPr>
          </a:p>
        </p:txBody>
      </p:sp>
      <p:pic>
        <p:nvPicPr>
          <p:cNvPr id="2" name="Picture 1" descr="A flyer with a house and a picture of a house&#10;&#10;AI-generated content may be incorrect.">
            <a:extLst>
              <a:ext uri="{FF2B5EF4-FFF2-40B4-BE49-F238E27FC236}">
                <a16:creationId xmlns:a16="http://schemas.microsoft.com/office/drawing/2014/main" id="{357C550E-B605-8950-2D95-7CA80CB8A5EC}"/>
              </a:ext>
            </a:extLst>
          </p:cNvPr>
          <p:cNvPicPr>
            <a:picLocks noChangeAspect="1"/>
          </p:cNvPicPr>
          <p:nvPr/>
        </p:nvPicPr>
        <p:blipFill>
          <a:blip r:embed="rId4"/>
          <a:stretch>
            <a:fillRect/>
          </a:stretch>
        </p:blipFill>
        <p:spPr>
          <a:xfrm>
            <a:off x="9072506" y="1580028"/>
            <a:ext cx="6933752" cy="8438030"/>
          </a:xfrm>
          <a:prstGeom prst="rect">
            <a:avLst/>
          </a:prstGeom>
        </p:spPr>
      </p:pic>
    </p:spTree>
    <p:extLst>
      <p:ext uri="{BB962C8B-B14F-4D97-AF65-F5344CB8AC3E}">
        <p14:creationId xmlns:p14="http://schemas.microsoft.com/office/powerpoint/2010/main" val="38940310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A1D14-AE0D-9CA9-2ADD-9B3A8C66F79B}"/>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7B28BEDE-FDD5-0230-375C-1A14EECD13B2}"/>
              </a:ext>
            </a:extLst>
          </p:cNvPr>
          <p:cNvGrpSpPr/>
          <p:nvPr/>
        </p:nvGrpSpPr>
        <p:grpSpPr>
          <a:xfrm rot="5400000">
            <a:off x="8266720" y="-8440734"/>
            <a:ext cx="1754560" cy="18288000"/>
            <a:chOff x="0" y="0"/>
            <a:chExt cx="462106" cy="4816593"/>
          </a:xfrm>
        </p:grpSpPr>
        <p:sp>
          <p:nvSpPr>
            <p:cNvPr id="4" name="Freeform 4">
              <a:extLst>
                <a:ext uri="{FF2B5EF4-FFF2-40B4-BE49-F238E27FC236}">
                  <a16:creationId xmlns:a16="http://schemas.microsoft.com/office/drawing/2014/main" id="{36CCED19-14B4-C2EB-B5B0-EBF0EE886F59}"/>
                </a:ext>
              </a:extLst>
            </p:cNvPr>
            <p:cNvSpPr/>
            <p:nvPr/>
          </p:nvSpPr>
          <p:spPr>
            <a:xfrm>
              <a:off x="0" y="0"/>
              <a:ext cx="462106" cy="4816592"/>
            </a:xfrm>
            <a:custGeom>
              <a:avLst/>
              <a:gdLst/>
              <a:ahLst/>
              <a:cxnLst/>
              <a:rect l="l" t="t" r="r" b="b"/>
              <a:pathLst>
                <a:path w="462106" h="4816592">
                  <a:moveTo>
                    <a:pt x="0" y="0"/>
                  </a:moveTo>
                  <a:lnTo>
                    <a:pt x="462106" y="0"/>
                  </a:lnTo>
                  <a:lnTo>
                    <a:pt x="462106" y="4816592"/>
                  </a:lnTo>
                  <a:lnTo>
                    <a:pt x="0" y="4816592"/>
                  </a:lnTo>
                  <a:close/>
                </a:path>
              </a:pathLst>
            </a:custGeom>
            <a:solidFill>
              <a:srgbClr val="203864"/>
            </a:solidFill>
          </p:spPr>
          <p:txBody>
            <a:bodyPr/>
            <a:lstStyle/>
            <a:p>
              <a:endParaRPr lang="en-US"/>
            </a:p>
          </p:txBody>
        </p:sp>
        <p:sp>
          <p:nvSpPr>
            <p:cNvPr id="5" name="TextBox 5">
              <a:extLst>
                <a:ext uri="{FF2B5EF4-FFF2-40B4-BE49-F238E27FC236}">
                  <a16:creationId xmlns:a16="http://schemas.microsoft.com/office/drawing/2014/main" id="{804596AF-43E7-2B99-72FF-FBB69E5A2FC0}"/>
                </a:ext>
              </a:extLst>
            </p:cNvPr>
            <p:cNvSpPr txBox="1"/>
            <p:nvPr/>
          </p:nvSpPr>
          <p:spPr>
            <a:xfrm>
              <a:off x="0" y="-47625"/>
              <a:ext cx="462106" cy="4864218"/>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504FC955-8873-7630-459D-A0C3E06E8B76}"/>
              </a:ext>
            </a:extLst>
          </p:cNvPr>
          <p:cNvSpPr txBox="1"/>
          <p:nvPr/>
        </p:nvSpPr>
        <p:spPr>
          <a:xfrm>
            <a:off x="952119" y="434927"/>
            <a:ext cx="15053310" cy="730969"/>
          </a:xfrm>
          <a:prstGeom prst="rect">
            <a:avLst/>
          </a:prstGeom>
        </p:spPr>
        <p:txBody>
          <a:bodyPr wrap="square" lIns="0" tIns="0" rIns="0" bIns="0" rtlCol="0" anchor="t">
            <a:spAutoFit/>
          </a:bodyPr>
          <a:lstStyle/>
          <a:p>
            <a:pPr>
              <a:lnSpc>
                <a:spcPts val="6018"/>
              </a:lnSpc>
              <a:spcBef>
                <a:spcPct val="0"/>
              </a:spcBef>
            </a:pPr>
            <a:r>
              <a:rPr lang="en-US" sz="4000" dirty="0">
                <a:solidFill>
                  <a:srgbClr val="FFFFFF"/>
                </a:solidFill>
                <a:latin typeface="League Spartan"/>
                <a:sym typeface="League Spartan"/>
              </a:rPr>
              <a:t>Comping</a:t>
            </a:r>
            <a:endParaRPr lang="en-US" dirty="0"/>
          </a:p>
        </p:txBody>
      </p:sp>
      <p:sp>
        <p:nvSpPr>
          <p:cNvPr id="7" name="AutoShape 7">
            <a:extLst>
              <a:ext uri="{FF2B5EF4-FFF2-40B4-BE49-F238E27FC236}">
                <a16:creationId xmlns:a16="http://schemas.microsoft.com/office/drawing/2014/main" id="{FD2653AA-B41E-10DC-B103-44520A8A7894}"/>
              </a:ext>
            </a:extLst>
          </p:cNvPr>
          <p:cNvSpPr/>
          <p:nvPr/>
        </p:nvSpPr>
        <p:spPr>
          <a:xfrm>
            <a:off x="953191" y="1192215"/>
            <a:ext cx="2618740" cy="0"/>
          </a:xfrm>
          <a:prstGeom prst="line">
            <a:avLst/>
          </a:prstGeom>
          <a:ln w="38100" cap="flat">
            <a:solidFill>
              <a:schemeClr val="bg1"/>
            </a:solidFill>
            <a:prstDash val="solid"/>
            <a:headEnd type="none" w="sm" len="sm"/>
            <a:tailEnd type="none" w="sm" len="sm"/>
          </a:ln>
        </p:spPr>
        <p:txBody>
          <a:bodyPr/>
          <a:lstStyle/>
          <a:p>
            <a:endParaRPr lang="en-US"/>
          </a:p>
        </p:txBody>
      </p:sp>
      <p:sp>
        <p:nvSpPr>
          <p:cNvPr id="38" name="Freeform 38">
            <a:extLst>
              <a:ext uri="{FF2B5EF4-FFF2-40B4-BE49-F238E27FC236}">
                <a16:creationId xmlns:a16="http://schemas.microsoft.com/office/drawing/2014/main" id="{A6E4A698-C0BE-3229-2F07-A025CC26D471}"/>
              </a:ext>
            </a:extLst>
          </p:cNvPr>
          <p:cNvSpPr/>
          <p:nvPr/>
        </p:nvSpPr>
        <p:spPr>
          <a:xfrm>
            <a:off x="16005429" y="206719"/>
            <a:ext cx="1768139" cy="993094"/>
          </a:xfrm>
          <a:custGeom>
            <a:avLst/>
            <a:gdLst/>
            <a:ahLst/>
            <a:cxnLst/>
            <a:rect l="l" t="t" r="r" b="b"/>
            <a:pathLst>
              <a:path w="1768139" h="993094">
                <a:moveTo>
                  <a:pt x="0" y="0"/>
                </a:moveTo>
                <a:lnTo>
                  <a:pt x="1768139" y="0"/>
                </a:lnTo>
                <a:lnTo>
                  <a:pt x="1768139" y="993094"/>
                </a:lnTo>
                <a:lnTo>
                  <a:pt x="0" y="993094"/>
                </a:lnTo>
                <a:lnTo>
                  <a:pt x="0" y="0"/>
                </a:lnTo>
                <a:close/>
              </a:path>
            </a:pathLst>
          </a:custGeom>
          <a:blipFill>
            <a:blip r:embed="rId3"/>
            <a:stretch>
              <a:fillRect/>
            </a:stretch>
          </a:blipFill>
        </p:spPr>
        <p:txBody>
          <a:bodyPr/>
          <a:lstStyle/>
          <a:p>
            <a:endParaRPr lang="en-US"/>
          </a:p>
        </p:txBody>
      </p:sp>
      <p:sp>
        <p:nvSpPr>
          <p:cNvPr id="8" name="Rectangle 7">
            <a:extLst>
              <a:ext uri="{FF2B5EF4-FFF2-40B4-BE49-F238E27FC236}">
                <a16:creationId xmlns:a16="http://schemas.microsoft.com/office/drawing/2014/main" id="{E210DF82-C061-9E8B-FD94-78491A931DCF}"/>
              </a:ext>
            </a:extLst>
          </p:cNvPr>
          <p:cNvSpPr/>
          <p:nvPr/>
        </p:nvSpPr>
        <p:spPr>
          <a:xfrm>
            <a:off x="273046" y="2248760"/>
            <a:ext cx="9588896" cy="394909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r>
              <a:rPr lang="en-US" sz="3200" dirty="0">
                <a:solidFill>
                  <a:srgbClr val="253761"/>
                </a:solidFill>
                <a:ea typeface="Calibri"/>
                <a:cs typeface="Calibri"/>
              </a:rPr>
              <a:t>When comping you mainly want to make sure these 4 categories are taken into consideration:</a:t>
            </a:r>
          </a:p>
          <a:p>
            <a:endParaRPr lang="en-US" sz="3200" dirty="0">
              <a:solidFill>
                <a:srgbClr val="253761"/>
              </a:solidFill>
              <a:ea typeface="Calibri"/>
              <a:cs typeface="Calibri"/>
            </a:endParaRPr>
          </a:p>
          <a:p>
            <a:pPr marL="457200" indent="-457200">
              <a:buFont typeface="Arial"/>
              <a:buChar char="•"/>
            </a:pPr>
            <a:r>
              <a:rPr lang="en-US" sz="3200" dirty="0">
                <a:solidFill>
                  <a:srgbClr val="253761"/>
                </a:solidFill>
                <a:ea typeface="Calibri"/>
                <a:cs typeface="Calibri"/>
              </a:rPr>
              <a:t>MH types (single, double, modular, </a:t>
            </a:r>
            <a:r>
              <a:rPr lang="en-US" sz="3200" err="1">
                <a:solidFill>
                  <a:srgbClr val="253761"/>
                </a:solidFill>
                <a:ea typeface="Calibri"/>
                <a:cs typeface="Calibri"/>
              </a:rPr>
              <a:t>etc</a:t>
            </a:r>
            <a:r>
              <a:rPr lang="en-US" sz="3200" dirty="0">
                <a:solidFill>
                  <a:srgbClr val="253761"/>
                </a:solidFill>
                <a:ea typeface="Calibri"/>
                <a:cs typeface="Calibri"/>
              </a:rPr>
              <a:t>)</a:t>
            </a:r>
          </a:p>
          <a:p>
            <a:pPr marL="457200" indent="-457200">
              <a:buFont typeface="Arial"/>
              <a:buChar char="•"/>
            </a:pPr>
            <a:r>
              <a:rPr lang="en-US" sz="3200" dirty="0">
                <a:solidFill>
                  <a:srgbClr val="253761"/>
                </a:solidFill>
                <a:ea typeface="Calibri"/>
                <a:cs typeface="Calibri"/>
              </a:rPr>
              <a:t>Own vs Rent (HOA amount)</a:t>
            </a:r>
          </a:p>
          <a:p>
            <a:pPr marL="457200" indent="-457200">
              <a:buFont typeface="Arial"/>
              <a:buChar char="•"/>
            </a:pPr>
            <a:r>
              <a:rPr lang="en-US" sz="3200" dirty="0">
                <a:solidFill>
                  <a:srgbClr val="253761"/>
                </a:solidFill>
                <a:ea typeface="Calibri"/>
                <a:cs typeface="Calibri"/>
              </a:rPr>
              <a:t>Pre-1976</a:t>
            </a:r>
          </a:p>
          <a:p>
            <a:pPr marL="457200" indent="-457200">
              <a:buFont typeface="Arial"/>
              <a:buChar char="•"/>
            </a:pPr>
            <a:r>
              <a:rPr lang="en-US" sz="3200" dirty="0">
                <a:solidFill>
                  <a:srgbClr val="253761"/>
                </a:solidFill>
                <a:ea typeface="Calibri"/>
                <a:cs typeface="Calibri"/>
              </a:rPr>
              <a:t>Post-1976</a:t>
            </a:r>
          </a:p>
        </p:txBody>
      </p:sp>
      <p:pic>
        <p:nvPicPr>
          <p:cNvPr id="9" name="Picture 8" descr="A map with red and white signs&#10;&#10;AI-generated content may be incorrect.">
            <a:extLst>
              <a:ext uri="{FF2B5EF4-FFF2-40B4-BE49-F238E27FC236}">
                <a16:creationId xmlns:a16="http://schemas.microsoft.com/office/drawing/2014/main" id="{51476CE8-D968-F12F-3CD4-9FB3038B8B20}"/>
              </a:ext>
            </a:extLst>
          </p:cNvPr>
          <p:cNvPicPr>
            <a:picLocks noChangeAspect="1"/>
          </p:cNvPicPr>
          <p:nvPr/>
        </p:nvPicPr>
        <p:blipFill>
          <a:blip r:embed="rId4"/>
          <a:stretch>
            <a:fillRect/>
          </a:stretch>
        </p:blipFill>
        <p:spPr>
          <a:xfrm>
            <a:off x="9520518" y="2920813"/>
            <a:ext cx="8077200" cy="4781550"/>
          </a:xfrm>
          <a:prstGeom prst="rect">
            <a:avLst/>
          </a:prstGeom>
        </p:spPr>
      </p:pic>
    </p:spTree>
    <p:extLst>
      <p:ext uri="{BB962C8B-B14F-4D97-AF65-F5344CB8AC3E}">
        <p14:creationId xmlns:p14="http://schemas.microsoft.com/office/powerpoint/2010/main" val="21596618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FAF2EAE3C8BC545A2E1550C264E967D" ma:contentTypeVersion="15" ma:contentTypeDescription="Create a new document." ma:contentTypeScope="" ma:versionID="6bb5259e80a26c888dc5c9d8d3fbd003">
  <xsd:schema xmlns:xsd="http://www.w3.org/2001/XMLSchema" xmlns:xs="http://www.w3.org/2001/XMLSchema" xmlns:p="http://schemas.microsoft.com/office/2006/metadata/properties" xmlns:ns2="10c782ab-1abe-40cb-9222-9d7c00ab1cd9" xmlns:ns3="4c86ca81-23ab-43bf-938d-a7ad71bc03c6" targetNamespace="http://schemas.microsoft.com/office/2006/metadata/properties" ma:root="true" ma:fieldsID="045b061ac5d12ceec83089b21917a598" ns2:_="" ns3:_="">
    <xsd:import namespace="10c782ab-1abe-40cb-9222-9d7c00ab1cd9"/>
    <xsd:import namespace="4c86ca81-23ab-43bf-938d-a7ad71bc03c6"/>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MediaLengthInSeconds"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c782ab-1abe-40cb-9222-9d7c00ab1c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40216fe6-7a76-4c51-8e72-3b6a49de3299"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hidden="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c86ca81-23ab-43bf-938d-a7ad71bc03c6"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1624ebc0-e4a2-4c17-b5ae-8606393515f9}" ma:internalName="TaxCatchAll" ma:showField="CatchAllData" ma:web="4c86ca81-23ab-43bf-938d-a7ad71bc03c6">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4c86ca81-23ab-43bf-938d-a7ad71bc03c6" xsi:nil="true"/>
    <lcf76f155ced4ddcb4097134ff3c332f xmlns="10c782ab-1abe-40cb-9222-9d7c00ab1cd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0ADBC27-DA78-4F55-8ED6-4680FB2161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c782ab-1abe-40cb-9222-9d7c00ab1cd9"/>
    <ds:schemaRef ds:uri="4c86ca81-23ab-43bf-938d-a7ad71bc03c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9C323B6-EEA3-4A41-81E2-8B276599F96E}">
  <ds:schemaRefs>
    <ds:schemaRef ds:uri="http://schemas.microsoft.com/sharepoint/v3/contenttype/forms"/>
  </ds:schemaRefs>
</ds:datastoreItem>
</file>

<file path=customXml/itemProps3.xml><?xml version="1.0" encoding="utf-8"?>
<ds:datastoreItem xmlns:ds="http://schemas.openxmlformats.org/officeDocument/2006/customXml" ds:itemID="{9DB570D0-2CAB-4F96-B2DB-1A328DF0BB76}">
  <ds:schemaRefs>
    <ds:schemaRef ds:uri="http://schemas.microsoft.com/office/2006/documentManagement/types"/>
    <ds:schemaRef ds:uri="4c86ca81-23ab-43bf-938d-a7ad71bc03c6"/>
    <ds:schemaRef ds:uri="http://www.w3.org/XML/1998/namespace"/>
    <ds:schemaRef ds:uri="http://purl.org/dc/elements/1.1/"/>
    <ds:schemaRef ds:uri="http://schemas.microsoft.com/office/infopath/2007/PartnerControls"/>
    <ds:schemaRef ds:uri="http://purl.org/dc/terms/"/>
    <ds:schemaRef ds:uri="http://schemas.microsoft.com/office/2006/metadata/properties"/>
    <ds:schemaRef ds:uri="http://schemas.openxmlformats.org/package/2006/metadata/core-properties"/>
    <ds:schemaRef ds:uri="10c782ab-1abe-40cb-9222-9d7c00ab1cd9"/>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14145</TotalTime>
  <Words>519</Words>
  <Application>Microsoft Office PowerPoint</Application>
  <PresentationFormat>Custom</PresentationFormat>
  <Paragraphs>98</Paragraphs>
  <Slides>19</Slides>
  <Notes>19</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 - Presentation Template</dc:title>
  <dc:creator>Dan Gockel</dc:creator>
  <cp:lastModifiedBy>Alan Zholdubaev</cp:lastModifiedBy>
  <cp:revision>1627</cp:revision>
  <dcterms:created xsi:type="dcterms:W3CDTF">2006-08-16T00:00:00Z</dcterms:created>
  <dcterms:modified xsi:type="dcterms:W3CDTF">2026-01-06T02:19:46Z</dcterms:modified>
  <dc:identifier>DAGxYvwMXwM</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0x0101003FAF2EAE3C8BC545A2E1550C264E967D</vt:lpwstr>
  </property>
  <property fmtid="{D5CDD505-2E9C-101B-9397-08002B2CF9AE}" pid="3" name="MediaServiceImageTags">
    <vt:lpwstr/>
  </property>
</Properties>
</file>